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handoutMasterIdLst>
    <p:handoutMasterId r:id="rId33"/>
  </p:handoutMasterIdLst>
  <p:sldIdLst>
    <p:sldId id="287" r:id="rId2"/>
    <p:sldId id="358" r:id="rId3"/>
    <p:sldId id="1184" r:id="rId4"/>
    <p:sldId id="1170" r:id="rId5"/>
    <p:sldId id="1183" r:id="rId6"/>
    <p:sldId id="1197" r:id="rId7"/>
    <p:sldId id="1187" r:id="rId8"/>
    <p:sldId id="1186" r:id="rId9"/>
    <p:sldId id="1185" r:id="rId10"/>
    <p:sldId id="1202" r:id="rId11"/>
    <p:sldId id="1198" r:id="rId12"/>
    <p:sldId id="1190" r:id="rId13"/>
    <p:sldId id="1188" r:id="rId14"/>
    <p:sldId id="1194" r:id="rId15"/>
    <p:sldId id="1189" r:id="rId16"/>
    <p:sldId id="1195" r:id="rId17"/>
    <p:sldId id="1182" r:id="rId18"/>
    <p:sldId id="1172" r:id="rId19"/>
    <p:sldId id="1200" r:id="rId20"/>
    <p:sldId id="1199" r:id="rId21"/>
    <p:sldId id="1192" r:id="rId22"/>
    <p:sldId id="1191" r:id="rId23"/>
    <p:sldId id="1196" r:id="rId24"/>
    <p:sldId id="1201" r:id="rId25"/>
    <p:sldId id="1193" r:id="rId26"/>
    <p:sldId id="1140" r:id="rId27"/>
    <p:sldId id="381" r:id="rId28"/>
    <p:sldId id="382" r:id="rId29"/>
    <p:sldId id="379" r:id="rId30"/>
    <p:sldId id="1181" r:id="rId31"/>
  </p:sldIdLst>
  <p:sldSz cx="12192000" cy="6858000"/>
  <p:notesSz cx="9775825" cy="66452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eader Slides" id="{DE8BF54A-1323-4403-83F8-D7B5510C9D53}">
          <p14:sldIdLst>
            <p14:sldId id="287"/>
            <p14:sldId id="358"/>
            <p14:sldId id="1184"/>
            <p14:sldId id="1170"/>
            <p14:sldId id="1183"/>
            <p14:sldId id="1197"/>
            <p14:sldId id="1187"/>
            <p14:sldId id="1186"/>
            <p14:sldId id="1185"/>
            <p14:sldId id="1202"/>
            <p14:sldId id="1198"/>
            <p14:sldId id="1190"/>
            <p14:sldId id="1188"/>
            <p14:sldId id="1194"/>
            <p14:sldId id="1189"/>
            <p14:sldId id="1195"/>
            <p14:sldId id="1182"/>
            <p14:sldId id="1172"/>
            <p14:sldId id="1200"/>
            <p14:sldId id="1199"/>
            <p14:sldId id="1192"/>
            <p14:sldId id="1191"/>
            <p14:sldId id="1196"/>
            <p14:sldId id="1201"/>
            <p14:sldId id="1193"/>
            <p14:sldId id="1140"/>
            <p14:sldId id="381"/>
            <p14:sldId id="382"/>
            <p14:sldId id="379"/>
            <p14:sldId id="118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ove, Susan" initials="G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4FFFF"/>
    <a:srgbClr val="20D3FF"/>
    <a:srgbClr val="7F007D"/>
    <a:srgbClr val="F3622C"/>
    <a:srgbClr val="00EDB5"/>
    <a:srgbClr val="004050"/>
    <a:srgbClr val="FF00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72" autoAdjust="0"/>
    <p:restoredTop sz="80182" autoAdjust="0"/>
  </p:normalViewPr>
  <p:slideViewPr>
    <p:cSldViewPr snapToGrid="0" snapToObjects="1" showGuides="1">
      <p:cViewPr varScale="1">
        <p:scale>
          <a:sx n="73" d="100"/>
          <a:sy n="73" d="100"/>
        </p:scale>
        <p:origin x="696" y="66"/>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09" d="100"/>
          <a:sy n="109" d="100"/>
        </p:scale>
        <p:origin x="123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5DD260-956A-45BC-A227-136E20D45086}" type="doc">
      <dgm:prSet loTypeId="urn:microsoft.com/office/officeart/2005/8/layout/hList1" loCatId="list" qsTypeId="urn:microsoft.com/office/officeart/2005/8/quickstyle/simple5" qsCatId="simple" csTypeId="urn:microsoft.com/office/officeart/2005/8/colors/colorful3" csCatId="colorful" phldr="1"/>
      <dgm:spPr/>
      <dgm:t>
        <a:bodyPr/>
        <a:lstStyle/>
        <a:p>
          <a:endParaRPr lang="en-GB"/>
        </a:p>
      </dgm:t>
    </dgm:pt>
    <dgm:pt modelId="{10FC645E-95C6-4EE8-B2E7-BFE89F494ACD}">
      <dgm:prSet phldrT="[Text]"/>
      <dgm:spPr/>
      <dgm:t>
        <a:bodyPr/>
        <a:lstStyle/>
        <a:p>
          <a:r>
            <a:rPr lang="en-GB" b="1" dirty="0"/>
            <a:t>Simple if</a:t>
          </a:r>
        </a:p>
      </dgm:t>
    </dgm:pt>
    <dgm:pt modelId="{BB2AFB89-1A25-4393-943E-988A3B06EF06}" type="parTrans" cxnId="{7E4DC084-AD95-4FC1-96BC-A42FBAE5F558}">
      <dgm:prSet/>
      <dgm:spPr/>
      <dgm:t>
        <a:bodyPr/>
        <a:lstStyle/>
        <a:p>
          <a:endParaRPr lang="en-GB"/>
        </a:p>
      </dgm:t>
    </dgm:pt>
    <dgm:pt modelId="{883C6D5C-6849-4F2A-9ABF-D75D87EC8E15}" type="sibTrans" cxnId="{7E4DC084-AD95-4FC1-96BC-A42FBAE5F558}">
      <dgm:prSet/>
      <dgm:spPr/>
      <dgm:t>
        <a:bodyPr/>
        <a:lstStyle/>
        <a:p>
          <a:endParaRPr lang="en-GB"/>
        </a:p>
      </dgm:t>
    </dgm:pt>
    <dgm:pt modelId="{9975DE6F-469D-4A93-94B6-30CF0DEC4743}">
      <dgm:prSet phldrT="[Text]"/>
      <dgm:spPr/>
      <dgm:t>
        <a:bodyPr/>
        <a:lstStyle/>
        <a:p>
          <a:r>
            <a:rPr lang="en-GB" dirty="0"/>
            <a:t>One Boolean expression</a:t>
          </a:r>
        </a:p>
      </dgm:t>
    </dgm:pt>
    <dgm:pt modelId="{AB8E9552-1778-4547-B03C-EDAD4AB7AB17}" type="parTrans" cxnId="{666C5135-F993-4738-A62E-06C3CD757CA1}">
      <dgm:prSet/>
      <dgm:spPr/>
      <dgm:t>
        <a:bodyPr/>
        <a:lstStyle/>
        <a:p>
          <a:endParaRPr lang="en-GB"/>
        </a:p>
      </dgm:t>
    </dgm:pt>
    <dgm:pt modelId="{85F8C356-1AC6-4AEC-805F-8EC771840549}" type="sibTrans" cxnId="{666C5135-F993-4738-A62E-06C3CD757CA1}">
      <dgm:prSet/>
      <dgm:spPr/>
      <dgm:t>
        <a:bodyPr/>
        <a:lstStyle/>
        <a:p>
          <a:endParaRPr lang="en-GB"/>
        </a:p>
      </dgm:t>
    </dgm:pt>
    <dgm:pt modelId="{7EF8C24A-4AFF-4B64-9031-A89AE300BF61}">
      <dgm:prSet phldrT="[Text]"/>
      <dgm:spPr/>
      <dgm:t>
        <a:bodyPr/>
        <a:lstStyle/>
        <a:p>
          <a:r>
            <a:rPr lang="en-GB" dirty="0"/>
            <a:t>One or more statements</a:t>
          </a:r>
        </a:p>
      </dgm:t>
    </dgm:pt>
    <dgm:pt modelId="{07DE1F76-60BA-468E-9088-B8D55E4C0041}" type="parTrans" cxnId="{118BD6F5-932A-40B6-9A5B-098A7DEC8856}">
      <dgm:prSet/>
      <dgm:spPr/>
      <dgm:t>
        <a:bodyPr/>
        <a:lstStyle/>
        <a:p>
          <a:endParaRPr lang="en-GB"/>
        </a:p>
      </dgm:t>
    </dgm:pt>
    <dgm:pt modelId="{41683AA0-9768-479F-BD17-23981AAEB03A}" type="sibTrans" cxnId="{118BD6F5-932A-40B6-9A5B-098A7DEC8856}">
      <dgm:prSet/>
      <dgm:spPr/>
      <dgm:t>
        <a:bodyPr/>
        <a:lstStyle/>
        <a:p>
          <a:endParaRPr lang="en-GB"/>
        </a:p>
      </dgm:t>
    </dgm:pt>
    <dgm:pt modelId="{ACE842A9-1F8E-461C-B0C1-DD1E5D90062F}">
      <dgm:prSet phldrT="[Text]"/>
      <dgm:spPr/>
      <dgm:t>
        <a:bodyPr/>
        <a:lstStyle/>
        <a:p>
          <a:r>
            <a:rPr lang="en-GB" b="1" dirty="0"/>
            <a:t>If…else statement</a:t>
          </a:r>
        </a:p>
      </dgm:t>
    </dgm:pt>
    <dgm:pt modelId="{677E5B7F-8350-40E0-9E6D-7B84A625C0D2}" type="parTrans" cxnId="{81C1EA36-F5E7-4994-AC90-9197460FB8AF}">
      <dgm:prSet/>
      <dgm:spPr/>
      <dgm:t>
        <a:bodyPr/>
        <a:lstStyle/>
        <a:p>
          <a:endParaRPr lang="en-GB"/>
        </a:p>
      </dgm:t>
    </dgm:pt>
    <dgm:pt modelId="{5CF03BAA-3BB5-4E66-8AAB-1544721E4B2E}" type="sibTrans" cxnId="{81C1EA36-F5E7-4994-AC90-9197460FB8AF}">
      <dgm:prSet/>
      <dgm:spPr/>
      <dgm:t>
        <a:bodyPr/>
        <a:lstStyle/>
        <a:p>
          <a:endParaRPr lang="en-GB"/>
        </a:p>
      </dgm:t>
    </dgm:pt>
    <dgm:pt modelId="{93FE00C8-B086-494C-AF91-3F0065FF2EB0}">
      <dgm:prSet phldrT="[Text]"/>
      <dgm:spPr/>
      <dgm:t>
        <a:bodyPr/>
        <a:lstStyle/>
        <a:p>
          <a:r>
            <a:rPr lang="en-GB" dirty="0"/>
            <a:t>One Boolean expression</a:t>
          </a:r>
        </a:p>
      </dgm:t>
    </dgm:pt>
    <dgm:pt modelId="{C4CD5E80-F8CC-4B82-ACE0-BB631B853B71}" type="parTrans" cxnId="{5634F153-FAA8-4F54-B24B-086F66DD62E2}">
      <dgm:prSet/>
      <dgm:spPr/>
      <dgm:t>
        <a:bodyPr/>
        <a:lstStyle/>
        <a:p>
          <a:endParaRPr lang="en-GB"/>
        </a:p>
      </dgm:t>
    </dgm:pt>
    <dgm:pt modelId="{2EFC6CF2-F67D-48E2-B860-FEE84D7C30EC}" type="sibTrans" cxnId="{5634F153-FAA8-4F54-B24B-086F66DD62E2}">
      <dgm:prSet/>
      <dgm:spPr/>
      <dgm:t>
        <a:bodyPr/>
        <a:lstStyle/>
        <a:p>
          <a:endParaRPr lang="en-GB"/>
        </a:p>
      </dgm:t>
    </dgm:pt>
    <dgm:pt modelId="{24BCAADC-B513-4CBF-B2C1-0E04D59E25D6}">
      <dgm:prSet phldrT="[Text]"/>
      <dgm:spPr/>
      <dgm:t>
        <a:bodyPr/>
        <a:lstStyle/>
        <a:p>
          <a:r>
            <a:rPr lang="en-GB" dirty="0"/>
            <a:t>One or more statements</a:t>
          </a:r>
        </a:p>
      </dgm:t>
    </dgm:pt>
    <dgm:pt modelId="{976F62D1-6E3D-42CA-943A-68D137478459}" type="parTrans" cxnId="{8249ED1F-6B02-40D7-AB8A-9577A4014907}">
      <dgm:prSet/>
      <dgm:spPr/>
      <dgm:t>
        <a:bodyPr/>
        <a:lstStyle/>
        <a:p>
          <a:endParaRPr lang="en-GB"/>
        </a:p>
      </dgm:t>
    </dgm:pt>
    <dgm:pt modelId="{A7871F9B-BFA4-4FFA-9D61-8B59D49F60D1}" type="sibTrans" cxnId="{8249ED1F-6B02-40D7-AB8A-9577A4014907}">
      <dgm:prSet/>
      <dgm:spPr/>
      <dgm:t>
        <a:bodyPr/>
        <a:lstStyle/>
        <a:p>
          <a:endParaRPr lang="en-GB"/>
        </a:p>
      </dgm:t>
    </dgm:pt>
    <dgm:pt modelId="{7DD17BDE-BB4B-44DB-9DF3-BAE4D88CDB34}">
      <dgm:prSet phldrT="[Text]"/>
      <dgm:spPr/>
      <dgm:t>
        <a:bodyPr/>
        <a:lstStyle/>
        <a:p>
          <a:r>
            <a:rPr lang="en-GB" b="1" dirty="0"/>
            <a:t>Nested if…else</a:t>
          </a:r>
        </a:p>
      </dgm:t>
    </dgm:pt>
    <dgm:pt modelId="{B3753D4C-A42D-432D-B00B-D2D5AAC66BFD}" type="parTrans" cxnId="{80A0AE40-62FA-42EA-BFDA-027CDC993B92}">
      <dgm:prSet/>
      <dgm:spPr/>
      <dgm:t>
        <a:bodyPr/>
        <a:lstStyle/>
        <a:p>
          <a:endParaRPr lang="en-GB"/>
        </a:p>
      </dgm:t>
    </dgm:pt>
    <dgm:pt modelId="{A194F40D-3652-47A9-9B99-990D53F26836}" type="sibTrans" cxnId="{80A0AE40-62FA-42EA-BFDA-027CDC993B92}">
      <dgm:prSet/>
      <dgm:spPr/>
      <dgm:t>
        <a:bodyPr/>
        <a:lstStyle/>
        <a:p>
          <a:endParaRPr lang="en-GB"/>
        </a:p>
      </dgm:t>
    </dgm:pt>
    <dgm:pt modelId="{DA6D8683-8708-402A-A65D-F0B4448E6A66}">
      <dgm:prSet phldrT="[Text]"/>
      <dgm:spPr/>
      <dgm:t>
        <a:bodyPr/>
        <a:lstStyle/>
        <a:p>
          <a:r>
            <a:rPr lang="en-GB" dirty="0"/>
            <a:t>Multiple if…else constructs</a:t>
          </a:r>
        </a:p>
      </dgm:t>
    </dgm:pt>
    <dgm:pt modelId="{840444D6-23E3-4C80-838A-329921F947FF}" type="parTrans" cxnId="{2845407E-BE5C-4D1E-BD95-5A6F82867219}">
      <dgm:prSet/>
      <dgm:spPr/>
      <dgm:t>
        <a:bodyPr/>
        <a:lstStyle/>
        <a:p>
          <a:endParaRPr lang="en-GB"/>
        </a:p>
      </dgm:t>
    </dgm:pt>
    <dgm:pt modelId="{5115E0FA-A0B3-4282-A8E3-1483574D864E}" type="sibTrans" cxnId="{2845407E-BE5C-4D1E-BD95-5A6F82867219}">
      <dgm:prSet/>
      <dgm:spPr/>
      <dgm:t>
        <a:bodyPr/>
        <a:lstStyle/>
        <a:p>
          <a:endParaRPr lang="en-GB"/>
        </a:p>
      </dgm:t>
    </dgm:pt>
    <dgm:pt modelId="{9E38CCEF-573B-4BB3-9FDA-97EC4CC00ED5}">
      <dgm:prSet phldrT="[Text]"/>
      <dgm:spPr/>
      <dgm:t>
        <a:bodyPr/>
        <a:lstStyle/>
        <a:p>
          <a:r>
            <a:rPr lang="en-GB" b="1" dirty="0"/>
            <a:t>Match statement</a:t>
          </a:r>
        </a:p>
      </dgm:t>
    </dgm:pt>
    <dgm:pt modelId="{4A4F42B3-4536-4637-B94E-C1D06ADBAA69}" type="parTrans" cxnId="{4B2B5CC1-45D4-4378-807F-4AA8F0543487}">
      <dgm:prSet/>
      <dgm:spPr/>
      <dgm:t>
        <a:bodyPr/>
        <a:lstStyle/>
        <a:p>
          <a:endParaRPr lang="en-GB"/>
        </a:p>
      </dgm:t>
    </dgm:pt>
    <dgm:pt modelId="{EBD6EA76-128C-4DEA-AB82-4907BC4DBD0A}" type="sibTrans" cxnId="{4B2B5CC1-45D4-4378-807F-4AA8F0543487}">
      <dgm:prSet/>
      <dgm:spPr/>
      <dgm:t>
        <a:bodyPr/>
        <a:lstStyle/>
        <a:p>
          <a:endParaRPr lang="en-GB"/>
        </a:p>
      </dgm:t>
    </dgm:pt>
    <dgm:pt modelId="{8DE4D5E0-B2AD-4516-830E-1AD9480D0511}">
      <dgm:prSet phldrT="[Text]"/>
      <dgm:spPr/>
      <dgm:t>
        <a:bodyPr/>
        <a:lstStyle/>
        <a:p>
          <a:r>
            <a:rPr lang="en-GB" dirty="0"/>
            <a:t>Optional else statement</a:t>
          </a:r>
        </a:p>
      </dgm:t>
    </dgm:pt>
    <dgm:pt modelId="{8D71AC91-3C88-4C83-96F6-928758C1FC24}" type="parTrans" cxnId="{B6738780-8890-4070-8FB0-21BE4F634D79}">
      <dgm:prSet/>
      <dgm:spPr/>
      <dgm:t>
        <a:bodyPr/>
        <a:lstStyle/>
        <a:p>
          <a:endParaRPr lang="en-GB"/>
        </a:p>
      </dgm:t>
    </dgm:pt>
    <dgm:pt modelId="{C69965C9-464A-4DA9-A778-6A099D41E22C}" type="sibTrans" cxnId="{B6738780-8890-4070-8FB0-21BE4F634D79}">
      <dgm:prSet/>
      <dgm:spPr/>
      <dgm:t>
        <a:bodyPr/>
        <a:lstStyle/>
        <a:p>
          <a:endParaRPr lang="en-GB"/>
        </a:p>
      </dgm:t>
    </dgm:pt>
    <dgm:pt modelId="{C0974787-A27D-498A-A0C0-FB3D9272937D}">
      <dgm:prSet/>
      <dgm:spPr/>
      <dgm:t>
        <a:bodyPr/>
        <a:lstStyle/>
        <a:p>
          <a:r>
            <a:rPr lang="en-GB" dirty="0"/>
            <a:t>Test a variable against a list of values</a:t>
          </a:r>
        </a:p>
      </dgm:t>
    </dgm:pt>
    <dgm:pt modelId="{3FFF1A08-181E-4656-B1F9-309E62F921CC}" type="parTrans" cxnId="{A6E33A2E-603F-4E59-8E82-D2B27E2475A8}">
      <dgm:prSet/>
      <dgm:spPr/>
      <dgm:t>
        <a:bodyPr/>
        <a:lstStyle/>
        <a:p>
          <a:endParaRPr lang="en-GB"/>
        </a:p>
      </dgm:t>
    </dgm:pt>
    <dgm:pt modelId="{195F38A8-9A1F-43B3-9D77-8A9C35382990}" type="sibTrans" cxnId="{A6E33A2E-603F-4E59-8E82-D2B27E2475A8}">
      <dgm:prSet/>
      <dgm:spPr/>
      <dgm:t>
        <a:bodyPr/>
        <a:lstStyle/>
        <a:p>
          <a:endParaRPr lang="en-GB"/>
        </a:p>
      </dgm:t>
    </dgm:pt>
    <dgm:pt modelId="{469B32BE-BD31-484B-99D9-5637AA241F04}">
      <dgm:prSet/>
      <dgm:spPr/>
      <dgm:t>
        <a:bodyPr/>
        <a:lstStyle/>
        <a:p>
          <a:r>
            <a:rPr lang="en-GB" dirty="0"/>
            <a:t>Similar to C's </a:t>
          </a:r>
          <a:r>
            <a:rPr lang="en-GB" b="1" dirty="0"/>
            <a:t>switch</a:t>
          </a:r>
          <a:r>
            <a:rPr lang="en-GB" dirty="0"/>
            <a:t> statement</a:t>
          </a:r>
        </a:p>
      </dgm:t>
    </dgm:pt>
    <dgm:pt modelId="{BF4AD4EE-9F5B-430C-9663-C8015C54AB4E}" type="parTrans" cxnId="{17F13C72-9AB7-440B-9A8D-65A369CE40EC}">
      <dgm:prSet/>
      <dgm:spPr/>
      <dgm:t>
        <a:bodyPr/>
        <a:lstStyle/>
        <a:p>
          <a:endParaRPr lang="en-GB"/>
        </a:p>
      </dgm:t>
    </dgm:pt>
    <dgm:pt modelId="{CDCAB914-CE98-47C6-BE57-EBA69C993E3E}" type="sibTrans" cxnId="{17F13C72-9AB7-440B-9A8D-65A369CE40EC}">
      <dgm:prSet/>
      <dgm:spPr/>
      <dgm:t>
        <a:bodyPr/>
        <a:lstStyle/>
        <a:p>
          <a:endParaRPr lang="en-GB"/>
        </a:p>
      </dgm:t>
    </dgm:pt>
    <dgm:pt modelId="{A356885C-C3AA-46F0-9DC1-952316AD931E}" type="pres">
      <dgm:prSet presAssocID="{4E5DD260-956A-45BC-A227-136E20D45086}" presName="Name0" presStyleCnt="0">
        <dgm:presLayoutVars>
          <dgm:dir/>
          <dgm:animLvl val="lvl"/>
          <dgm:resizeHandles val="exact"/>
        </dgm:presLayoutVars>
      </dgm:prSet>
      <dgm:spPr/>
    </dgm:pt>
    <dgm:pt modelId="{596D3D55-2E22-4B6D-884B-706A30FE3137}" type="pres">
      <dgm:prSet presAssocID="{10FC645E-95C6-4EE8-B2E7-BFE89F494ACD}" presName="composite" presStyleCnt="0"/>
      <dgm:spPr/>
    </dgm:pt>
    <dgm:pt modelId="{21DA8C46-8ADF-4449-8970-25DB3BA9EB31}" type="pres">
      <dgm:prSet presAssocID="{10FC645E-95C6-4EE8-B2E7-BFE89F494ACD}" presName="parTx" presStyleLbl="alignNode1" presStyleIdx="0" presStyleCnt="4">
        <dgm:presLayoutVars>
          <dgm:chMax val="0"/>
          <dgm:chPref val="0"/>
          <dgm:bulletEnabled val="1"/>
        </dgm:presLayoutVars>
      </dgm:prSet>
      <dgm:spPr/>
    </dgm:pt>
    <dgm:pt modelId="{74AA054F-9B0A-443D-811E-3D064452D51D}" type="pres">
      <dgm:prSet presAssocID="{10FC645E-95C6-4EE8-B2E7-BFE89F494ACD}" presName="desTx" presStyleLbl="alignAccFollowNode1" presStyleIdx="0" presStyleCnt="4">
        <dgm:presLayoutVars>
          <dgm:bulletEnabled val="1"/>
        </dgm:presLayoutVars>
      </dgm:prSet>
      <dgm:spPr/>
    </dgm:pt>
    <dgm:pt modelId="{F209C556-CAB6-42EB-9B36-630DF5B83632}" type="pres">
      <dgm:prSet presAssocID="{883C6D5C-6849-4F2A-9ABF-D75D87EC8E15}" presName="space" presStyleCnt="0"/>
      <dgm:spPr/>
    </dgm:pt>
    <dgm:pt modelId="{05AFD6C5-0D9D-4D01-8A66-0C8A874D0D1A}" type="pres">
      <dgm:prSet presAssocID="{ACE842A9-1F8E-461C-B0C1-DD1E5D90062F}" presName="composite" presStyleCnt="0"/>
      <dgm:spPr/>
    </dgm:pt>
    <dgm:pt modelId="{A28D9D74-5CD5-47BA-83D8-6C5DDA408A70}" type="pres">
      <dgm:prSet presAssocID="{ACE842A9-1F8E-461C-B0C1-DD1E5D90062F}" presName="parTx" presStyleLbl="alignNode1" presStyleIdx="1" presStyleCnt="4">
        <dgm:presLayoutVars>
          <dgm:chMax val="0"/>
          <dgm:chPref val="0"/>
          <dgm:bulletEnabled val="1"/>
        </dgm:presLayoutVars>
      </dgm:prSet>
      <dgm:spPr/>
    </dgm:pt>
    <dgm:pt modelId="{54D9BAFC-BDF0-47B3-83C8-B90893559225}" type="pres">
      <dgm:prSet presAssocID="{ACE842A9-1F8E-461C-B0C1-DD1E5D90062F}" presName="desTx" presStyleLbl="alignAccFollowNode1" presStyleIdx="1" presStyleCnt="4">
        <dgm:presLayoutVars>
          <dgm:bulletEnabled val="1"/>
        </dgm:presLayoutVars>
      </dgm:prSet>
      <dgm:spPr/>
    </dgm:pt>
    <dgm:pt modelId="{EEF89E3C-1E3F-42EF-867D-4F28F7EA30E1}" type="pres">
      <dgm:prSet presAssocID="{5CF03BAA-3BB5-4E66-8AAB-1544721E4B2E}" presName="space" presStyleCnt="0"/>
      <dgm:spPr/>
    </dgm:pt>
    <dgm:pt modelId="{AE43DF53-3ECE-4512-9C1A-08112F8B30AB}" type="pres">
      <dgm:prSet presAssocID="{7DD17BDE-BB4B-44DB-9DF3-BAE4D88CDB34}" presName="composite" presStyleCnt="0"/>
      <dgm:spPr/>
    </dgm:pt>
    <dgm:pt modelId="{EA737F5A-B4A3-40CD-BBD6-C9115A9D5D23}" type="pres">
      <dgm:prSet presAssocID="{7DD17BDE-BB4B-44DB-9DF3-BAE4D88CDB34}" presName="parTx" presStyleLbl="alignNode1" presStyleIdx="2" presStyleCnt="4">
        <dgm:presLayoutVars>
          <dgm:chMax val="0"/>
          <dgm:chPref val="0"/>
          <dgm:bulletEnabled val="1"/>
        </dgm:presLayoutVars>
      </dgm:prSet>
      <dgm:spPr/>
    </dgm:pt>
    <dgm:pt modelId="{D07E72F6-0AE9-41BB-A40D-6968A19B938D}" type="pres">
      <dgm:prSet presAssocID="{7DD17BDE-BB4B-44DB-9DF3-BAE4D88CDB34}" presName="desTx" presStyleLbl="alignAccFollowNode1" presStyleIdx="2" presStyleCnt="4">
        <dgm:presLayoutVars>
          <dgm:bulletEnabled val="1"/>
        </dgm:presLayoutVars>
      </dgm:prSet>
      <dgm:spPr/>
    </dgm:pt>
    <dgm:pt modelId="{28E2AA26-1AF4-460A-BA5F-C716257339FD}" type="pres">
      <dgm:prSet presAssocID="{A194F40D-3652-47A9-9B99-990D53F26836}" presName="space" presStyleCnt="0"/>
      <dgm:spPr/>
    </dgm:pt>
    <dgm:pt modelId="{2C8321CB-24A9-472A-8966-1CA1458546E1}" type="pres">
      <dgm:prSet presAssocID="{9E38CCEF-573B-4BB3-9FDA-97EC4CC00ED5}" presName="composite" presStyleCnt="0"/>
      <dgm:spPr/>
    </dgm:pt>
    <dgm:pt modelId="{C8F2DBA5-8BCF-4C6F-8609-80C2F61B1236}" type="pres">
      <dgm:prSet presAssocID="{9E38CCEF-573B-4BB3-9FDA-97EC4CC00ED5}" presName="parTx" presStyleLbl="alignNode1" presStyleIdx="3" presStyleCnt="4">
        <dgm:presLayoutVars>
          <dgm:chMax val="0"/>
          <dgm:chPref val="0"/>
          <dgm:bulletEnabled val="1"/>
        </dgm:presLayoutVars>
      </dgm:prSet>
      <dgm:spPr/>
    </dgm:pt>
    <dgm:pt modelId="{6AA65836-3DD1-42CE-B9CE-83134FB5B1A1}" type="pres">
      <dgm:prSet presAssocID="{9E38CCEF-573B-4BB3-9FDA-97EC4CC00ED5}" presName="desTx" presStyleLbl="alignAccFollowNode1" presStyleIdx="3" presStyleCnt="4">
        <dgm:presLayoutVars>
          <dgm:bulletEnabled val="1"/>
        </dgm:presLayoutVars>
      </dgm:prSet>
      <dgm:spPr/>
    </dgm:pt>
  </dgm:ptLst>
  <dgm:cxnLst>
    <dgm:cxn modelId="{FC5F0D0A-8F0D-4A3A-907E-D03DBD34400E}" type="presOf" srcId="{ACE842A9-1F8E-461C-B0C1-DD1E5D90062F}" destId="{A28D9D74-5CD5-47BA-83D8-6C5DDA408A70}" srcOrd="0" destOrd="0" presId="urn:microsoft.com/office/officeart/2005/8/layout/hList1"/>
    <dgm:cxn modelId="{A546BD10-47E2-46AB-AE1D-A196E2D5C12E}" type="presOf" srcId="{24BCAADC-B513-4CBF-B2C1-0E04D59E25D6}" destId="{54D9BAFC-BDF0-47B3-83C8-B90893559225}" srcOrd="0" destOrd="1" presId="urn:microsoft.com/office/officeart/2005/8/layout/hList1"/>
    <dgm:cxn modelId="{8249ED1F-6B02-40D7-AB8A-9577A4014907}" srcId="{ACE842A9-1F8E-461C-B0C1-DD1E5D90062F}" destId="{24BCAADC-B513-4CBF-B2C1-0E04D59E25D6}" srcOrd="1" destOrd="0" parTransId="{976F62D1-6E3D-42CA-943A-68D137478459}" sibTransId="{A7871F9B-BFA4-4FFA-9D61-8B59D49F60D1}"/>
    <dgm:cxn modelId="{A6E33A2E-603F-4E59-8E82-D2B27E2475A8}" srcId="{9E38CCEF-573B-4BB3-9FDA-97EC4CC00ED5}" destId="{C0974787-A27D-498A-A0C0-FB3D9272937D}" srcOrd="0" destOrd="0" parTransId="{3FFF1A08-181E-4656-B1F9-309E62F921CC}" sibTransId="{195F38A8-9A1F-43B3-9D77-8A9C35382990}"/>
    <dgm:cxn modelId="{0BCC8F31-6A69-4F95-B5A1-A58DBDB5D1EC}" type="presOf" srcId="{93FE00C8-B086-494C-AF91-3F0065FF2EB0}" destId="{54D9BAFC-BDF0-47B3-83C8-B90893559225}" srcOrd="0" destOrd="0" presId="urn:microsoft.com/office/officeart/2005/8/layout/hList1"/>
    <dgm:cxn modelId="{666C5135-F993-4738-A62E-06C3CD757CA1}" srcId="{10FC645E-95C6-4EE8-B2E7-BFE89F494ACD}" destId="{9975DE6F-469D-4A93-94B6-30CF0DEC4743}" srcOrd="0" destOrd="0" parTransId="{AB8E9552-1778-4547-B03C-EDAD4AB7AB17}" sibTransId="{85F8C356-1AC6-4AEC-805F-8EC771840549}"/>
    <dgm:cxn modelId="{81C1EA36-F5E7-4994-AC90-9197460FB8AF}" srcId="{4E5DD260-956A-45BC-A227-136E20D45086}" destId="{ACE842A9-1F8E-461C-B0C1-DD1E5D90062F}" srcOrd="1" destOrd="0" parTransId="{677E5B7F-8350-40E0-9E6D-7B84A625C0D2}" sibTransId="{5CF03BAA-3BB5-4E66-8AAB-1544721E4B2E}"/>
    <dgm:cxn modelId="{E0179638-FCCA-4E16-AC37-B603EF61D36B}" type="presOf" srcId="{9975DE6F-469D-4A93-94B6-30CF0DEC4743}" destId="{74AA054F-9B0A-443D-811E-3D064452D51D}" srcOrd="0" destOrd="0" presId="urn:microsoft.com/office/officeart/2005/8/layout/hList1"/>
    <dgm:cxn modelId="{80A0AE40-62FA-42EA-BFDA-027CDC993B92}" srcId="{4E5DD260-956A-45BC-A227-136E20D45086}" destId="{7DD17BDE-BB4B-44DB-9DF3-BAE4D88CDB34}" srcOrd="2" destOrd="0" parTransId="{B3753D4C-A42D-432D-B00B-D2D5AAC66BFD}" sibTransId="{A194F40D-3652-47A9-9B99-990D53F26836}"/>
    <dgm:cxn modelId="{4A229961-2B60-4DD0-AAA7-BD025E480067}" type="presOf" srcId="{7EF8C24A-4AFF-4B64-9031-A89AE300BF61}" destId="{74AA054F-9B0A-443D-811E-3D064452D51D}" srcOrd="0" destOrd="1" presId="urn:microsoft.com/office/officeart/2005/8/layout/hList1"/>
    <dgm:cxn modelId="{CDC11C6B-0CB3-47A6-8837-A81471352651}" type="presOf" srcId="{C0974787-A27D-498A-A0C0-FB3D9272937D}" destId="{6AA65836-3DD1-42CE-B9CE-83134FB5B1A1}" srcOrd="0" destOrd="0" presId="urn:microsoft.com/office/officeart/2005/8/layout/hList1"/>
    <dgm:cxn modelId="{17F13C72-9AB7-440B-9A8D-65A369CE40EC}" srcId="{9E38CCEF-573B-4BB3-9FDA-97EC4CC00ED5}" destId="{469B32BE-BD31-484B-99D9-5637AA241F04}" srcOrd="1" destOrd="0" parTransId="{BF4AD4EE-9F5B-430C-9663-C8015C54AB4E}" sibTransId="{CDCAB914-CE98-47C6-BE57-EBA69C993E3E}"/>
    <dgm:cxn modelId="{E6636552-E6B7-4048-9AC1-B20F9EBAB7BC}" type="presOf" srcId="{7DD17BDE-BB4B-44DB-9DF3-BAE4D88CDB34}" destId="{EA737F5A-B4A3-40CD-BBD6-C9115A9D5D23}" srcOrd="0" destOrd="0" presId="urn:microsoft.com/office/officeart/2005/8/layout/hList1"/>
    <dgm:cxn modelId="{5634F153-FAA8-4F54-B24B-086F66DD62E2}" srcId="{ACE842A9-1F8E-461C-B0C1-DD1E5D90062F}" destId="{93FE00C8-B086-494C-AF91-3F0065FF2EB0}" srcOrd="0" destOrd="0" parTransId="{C4CD5E80-F8CC-4B82-ACE0-BB631B853B71}" sibTransId="{2EFC6CF2-F67D-48E2-B860-FEE84D7C30EC}"/>
    <dgm:cxn modelId="{571CDB58-D4EE-4CAB-A2C4-A0B019A732E6}" type="presOf" srcId="{10FC645E-95C6-4EE8-B2E7-BFE89F494ACD}" destId="{21DA8C46-8ADF-4449-8970-25DB3BA9EB31}" srcOrd="0" destOrd="0" presId="urn:microsoft.com/office/officeart/2005/8/layout/hList1"/>
    <dgm:cxn modelId="{2845407E-BE5C-4D1E-BD95-5A6F82867219}" srcId="{7DD17BDE-BB4B-44DB-9DF3-BAE4D88CDB34}" destId="{DA6D8683-8708-402A-A65D-F0B4448E6A66}" srcOrd="0" destOrd="0" parTransId="{840444D6-23E3-4C80-838A-329921F947FF}" sibTransId="{5115E0FA-A0B3-4282-A8E3-1483574D864E}"/>
    <dgm:cxn modelId="{B6738780-8890-4070-8FB0-21BE4F634D79}" srcId="{ACE842A9-1F8E-461C-B0C1-DD1E5D90062F}" destId="{8DE4D5E0-B2AD-4516-830E-1AD9480D0511}" srcOrd="2" destOrd="0" parTransId="{8D71AC91-3C88-4C83-96F6-928758C1FC24}" sibTransId="{C69965C9-464A-4DA9-A778-6A099D41E22C}"/>
    <dgm:cxn modelId="{7E4DC084-AD95-4FC1-96BC-A42FBAE5F558}" srcId="{4E5DD260-956A-45BC-A227-136E20D45086}" destId="{10FC645E-95C6-4EE8-B2E7-BFE89F494ACD}" srcOrd="0" destOrd="0" parTransId="{BB2AFB89-1A25-4393-943E-988A3B06EF06}" sibTransId="{883C6D5C-6849-4F2A-9ABF-D75D87EC8E15}"/>
    <dgm:cxn modelId="{EA8CFD90-E32A-47B0-808E-48724288B57D}" type="presOf" srcId="{8DE4D5E0-B2AD-4516-830E-1AD9480D0511}" destId="{54D9BAFC-BDF0-47B3-83C8-B90893559225}" srcOrd="0" destOrd="2" presId="urn:microsoft.com/office/officeart/2005/8/layout/hList1"/>
    <dgm:cxn modelId="{4B2B5CC1-45D4-4378-807F-4AA8F0543487}" srcId="{4E5DD260-956A-45BC-A227-136E20D45086}" destId="{9E38CCEF-573B-4BB3-9FDA-97EC4CC00ED5}" srcOrd="3" destOrd="0" parTransId="{4A4F42B3-4536-4637-B94E-C1D06ADBAA69}" sibTransId="{EBD6EA76-128C-4DEA-AB82-4907BC4DBD0A}"/>
    <dgm:cxn modelId="{153B78CA-6590-4A3D-829F-331274CB2321}" type="presOf" srcId="{9E38CCEF-573B-4BB3-9FDA-97EC4CC00ED5}" destId="{C8F2DBA5-8BCF-4C6F-8609-80C2F61B1236}" srcOrd="0" destOrd="0" presId="urn:microsoft.com/office/officeart/2005/8/layout/hList1"/>
    <dgm:cxn modelId="{793F75DA-C7E1-47E9-B320-0150D990FF5D}" type="presOf" srcId="{4E5DD260-956A-45BC-A227-136E20D45086}" destId="{A356885C-C3AA-46F0-9DC1-952316AD931E}" srcOrd="0" destOrd="0" presId="urn:microsoft.com/office/officeart/2005/8/layout/hList1"/>
    <dgm:cxn modelId="{118BD6F5-932A-40B6-9A5B-098A7DEC8856}" srcId="{10FC645E-95C6-4EE8-B2E7-BFE89F494ACD}" destId="{7EF8C24A-4AFF-4B64-9031-A89AE300BF61}" srcOrd="1" destOrd="0" parTransId="{07DE1F76-60BA-468E-9088-B8D55E4C0041}" sibTransId="{41683AA0-9768-479F-BD17-23981AAEB03A}"/>
    <dgm:cxn modelId="{46DA29F8-080E-4E9A-9A5D-58A71266E6BA}" type="presOf" srcId="{DA6D8683-8708-402A-A65D-F0B4448E6A66}" destId="{D07E72F6-0AE9-41BB-A40D-6968A19B938D}" srcOrd="0" destOrd="0" presId="urn:microsoft.com/office/officeart/2005/8/layout/hList1"/>
    <dgm:cxn modelId="{158AA5FC-741D-48EF-90DE-F0529A85CE01}" type="presOf" srcId="{469B32BE-BD31-484B-99D9-5637AA241F04}" destId="{6AA65836-3DD1-42CE-B9CE-83134FB5B1A1}" srcOrd="0" destOrd="1" presId="urn:microsoft.com/office/officeart/2005/8/layout/hList1"/>
    <dgm:cxn modelId="{9AA8186D-CB2B-41E9-B9B3-BE5AA4880F77}" type="presParOf" srcId="{A356885C-C3AA-46F0-9DC1-952316AD931E}" destId="{596D3D55-2E22-4B6D-884B-706A30FE3137}" srcOrd="0" destOrd="0" presId="urn:microsoft.com/office/officeart/2005/8/layout/hList1"/>
    <dgm:cxn modelId="{36F71D43-1E79-413B-8A02-C2FB80A0BDB3}" type="presParOf" srcId="{596D3D55-2E22-4B6D-884B-706A30FE3137}" destId="{21DA8C46-8ADF-4449-8970-25DB3BA9EB31}" srcOrd="0" destOrd="0" presId="urn:microsoft.com/office/officeart/2005/8/layout/hList1"/>
    <dgm:cxn modelId="{C5663B46-6442-44CF-A3B3-4D31356BB3EF}" type="presParOf" srcId="{596D3D55-2E22-4B6D-884B-706A30FE3137}" destId="{74AA054F-9B0A-443D-811E-3D064452D51D}" srcOrd="1" destOrd="0" presId="urn:microsoft.com/office/officeart/2005/8/layout/hList1"/>
    <dgm:cxn modelId="{6D834E8D-2D23-435B-93B0-FDEBB8D423E8}" type="presParOf" srcId="{A356885C-C3AA-46F0-9DC1-952316AD931E}" destId="{F209C556-CAB6-42EB-9B36-630DF5B83632}" srcOrd="1" destOrd="0" presId="urn:microsoft.com/office/officeart/2005/8/layout/hList1"/>
    <dgm:cxn modelId="{25A0A375-FF34-4486-B372-08388E382492}" type="presParOf" srcId="{A356885C-C3AA-46F0-9DC1-952316AD931E}" destId="{05AFD6C5-0D9D-4D01-8A66-0C8A874D0D1A}" srcOrd="2" destOrd="0" presId="urn:microsoft.com/office/officeart/2005/8/layout/hList1"/>
    <dgm:cxn modelId="{96BA761E-6070-458A-993B-E1C864E9364A}" type="presParOf" srcId="{05AFD6C5-0D9D-4D01-8A66-0C8A874D0D1A}" destId="{A28D9D74-5CD5-47BA-83D8-6C5DDA408A70}" srcOrd="0" destOrd="0" presId="urn:microsoft.com/office/officeart/2005/8/layout/hList1"/>
    <dgm:cxn modelId="{0A52D52E-1277-4B23-A749-1AE600357D8D}" type="presParOf" srcId="{05AFD6C5-0D9D-4D01-8A66-0C8A874D0D1A}" destId="{54D9BAFC-BDF0-47B3-83C8-B90893559225}" srcOrd="1" destOrd="0" presId="urn:microsoft.com/office/officeart/2005/8/layout/hList1"/>
    <dgm:cxn modelId="{57966EFC-84CA-47EA-BBB9-5BFF49F506E4}" type="presParOf" srcId="{A356885C-C3AA-46F0-9DC1-952316AD931E}" destId="{EEF89E3C-1E3F-42EF-867D-4F28F7EA30E1}" srcOrd="3" destOrd="0" presId="urn:microsoft.com/office/officeart/2005/8/layout/hList1"/>
    <dgm:cxn modelId="{CB5CAA3A-477E-4B81-983B-99D9C190EDEC}" type="presParOf" srcId="{A356885C-C3AA-46F0-9DC1-952316AD931E}" destId="{AE43DF53-3ECE-4512-9C1A-08112F8B30AB}" srcOrd="4" destOrd="0" presId="urn:microsoft.com/office/officeart/2005/8/layout/hList1"/>
    <dgm:cxn modelId="{73DADB4A-7DB0-4786-9236-ED024892F75E}" type="presParOf" srcId="{AE43DF53-3ECE-4512-9C1A-08112F8B30AB}" destId="{EA737F5A-B4A3-40CD-BBD6-C9115A9D5D23}" srcOrd="0" destOrd="0" presId="urn:microsoft.com/office/officeart/2005/8/layout/hList1"/>
    <dgm:cxn modelId="{0EAE985D-08DF-4B9F-9E2D-173A0C4EA28A}" type="presParOf" srcId="{AE43DF53-3ECE-4512-9C1A-08112F8B30AB}" destId="{D07E72F6-0AE9-41BB-A40D-6968A19B938D}" srcOrd="1" destOrd="0" presId="urn:microsoft.com/office/officeart/2005/8/layout/hList1"/>
    <dgm:cxn modelId="{54A9EEE9-F8CE-4D4E-9977-828F8D6D09A3}" type="presParOf" srcId="{A356885C-C3AA-46F0-9DC1-952316AD931E}" destId="{28E2AA26-1AF4-460A-BA5F-C716257339FD}" srcOrd="5" destOrd="0" presId="urn:microsoft.com/office/officeart/2005/8/layout/hList1"/>
    <dgm:cxn modelId="{9507E5A5-A504-47E5-87EB-7962F30723CF}" type="presParOf" srcId="{A356885C-C3AA-46F0-9DC1-952316AD931E}" destId="{2C8321CB-24A9-472A-8966-1CA1458546E1}" srcOrd="6" destOrd="0" presId="urn:microsoft.com/office/officeart/2005/8/layout/hList1"/>
    <dgm:cxn modelId="{AFE4271F-7513-40F3-962B-34B8F4FD698B}" type="presParOf" srcId="{2C8321CB-24A9-472A-8966-1CA1458546E1}" destId="{C8F2DBA5-8BCF-4C6F-8609-80C2F61B1236}" srcOrd="0" destOrd="0" presId="urn:microsoft.com/office/officeart/2005/8/layout/hList1"/>
    <dgm:cxn modelId="{B00EB333-A485-425E-8CAB-FD95E1A273F7}" type="presParOf" srcId="{2C8321CB-24A9-472A-8966-1CA1458546E1}" destId="{6AA65836-3DD1-42CE-B9CE-83134FB5B1A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5DD260-956A-45BC-A227-136E20D45086}" type="doc">
      <dgm:prSet loTypeId="urn:microsoft.com/office/officeart/2005/8/layout/hList1" loCatId="list" qsTypeId="urn:microsoft.com/office/officeart/2005/8/quickstyle/simple5" qsCatId="simple" csTypeId="urn:microsoft.com/office/officeart/2005/8/colors/colorful3" csCatId="colorful" phldr="1"/>
      <dgm:spPr/>
      <dgm:t>
        <a:bodyPr/>
        <a:lstStyle/>
        <a:p>
          <a:endParaRPr lang="en-GB"/>
        </a:p>
      </dgm:t>
    </dgm:pt>
    <dgm:pt modelId="{10FC645E-95C6-4EE8-B2E7-BFE89F494ACD}">
      <dgm:prSet phldrT="[Text]" custT="1"/>
      <dgm:spPr/>
      <dgm:t>
        <a:bodyPr/>
        <a:lstStyle/>
        <a:p>
          <a:r>
            <a:rPr lang="en-GB" sz="1600" b="1" dirty="0"/>
            <a:t>for</a:t>
          </a:r>
        </a:p>
      </dgm:t>
    </dgm:pt>
    <dgm:pt modelId="{BB2AFB89-1A25-4393-943E-988A3B06EF06}" type="parTrans" cxnId="{7E4DC084-AD95-4FC1-96BC-A42FBAE5F558}">
      <dgm:prSet/>
      <dgm:spPr/>
      <dgm:t>
        <a:bodyPr/>
        <a:lstStyle/>
        <a:p>
          <a:endParaRPr lang="en-GB"/>
        </a:p>
      </dgm:t>
    </dgm:pt>
    <dgm:pt modelId="{883C6D5C-6849-4F2A-9ABF-D75D87EC8E15}" type="sibTrans" cxnId="{7E4DC084-AD95-4FC1-96BC-A42FBAE5F558}">
      <dgm:prSet/>
      <dgm:spPr/>
      <dgm:t>
        <a:bodyPr/>
        <a:lstStyle/>
        <a:p>
          <a:endParaRPr lang="en-GB"/>
        </a:p>
      </dgm:t>
    </dgm:pt>
    <dgm:pt modelId="{9975DE6F-469D-4A93-94B6-30CF0DEC4743}">
      <dgm:prSet phldrT="[Text]"/>
      <dgm:spPr/>
      <dgm:t>
        <a:bodyPr/>
        <a:lstStyle/>
        <a:p>
          <a:r>
            <a:rPr lang="en-GB" dirty="0"/>
            <a:t>Pre-conditioned</a:t>
          </a:r>
        </a:p>
      </dgm:t>
    </dgm:pt>
    <dgm:pt modelId="{AB8E9552-1778-4547-B03C-EDAD4AB7AB17}" type="parTrans" cxnId="{666C5135-F993-4738-A62E-06C3CD757CA1}">
      <dgm:prSet/>
      <dgm:spPr/>
      <dgm:t>
        <a:bodyPr/>
        <a:lstStyle/>
        <a:p>
          <a:endParaRPr lang="en-GB"/>
        </a:p>
      </dgm:t>
    </dgm:pt>
    <dgm:pt modelId="{85F8C356-1AC6-4AEC-805F-8EC771840549}" type="sibTrans" cxnId="{666C5135-F993-4738-A62E-06C3CD757CA1}">
      <dgm:prSet/>
      <dgm:spPr/>
      <dgm:t>
        <a:bodyPr/>
        <a:lstStyle/>
        <a:p>
          <a:endParaRPr lang="en-GB"/>
        </a:p>
      </dgm:t>
    </dgm:pt>
    <dgm:pt modelId="{7EF8C24A-4AFF-4B64-9031-A89AE300BF61}">
      <dgm:prSet phldrT="[Text]"/>
      <dgm:spPr/>
      <dgm:t>
        <a:bodyPr/>
        <a:lstStyle/>
        <a:p>
          <a:r>
            <a:rPr lang="en-GB" dirty="0"/>
            <a:t>A form of enhanced for loop</a:t>
          </a:r>
        </a:p>
      </dgm:t>
    </dgm:pt>
    <dgm:pt modelId="{07DE1F76-60BA-468E-9088-B8D55E4C0041}" type="parTrans" cxnId="{118BD6F5-932A-40B6-9A5B-098A7DEC8856}">
      <dgm:prSet/>
      <dgm:spPr/>
      <dgm:t>
        <a:bodyPr/>
        <a:lstStyle/>
        <a:p>
          <a:endParaRPr lang="en-GB"/>
        </a:p>
      </dgm:t>
    </dgm:pt>
    <dgm:pt modelId="{41683AA0-9768-479F-BD17-23981AAEB03A}" type="sibTrans" cxnId="{118BD6F5-932A-40B6-9A5B-098A7DEC8856}">
      <dgm:prSet/>
      <dgm:spPr/>
      <dgm:t>
        <a:bodyPr/>
        <a:lstStyle/>
        <a:p>
          <a:endParaRPr lang="en-GB"/>
        </a:p>
      </dgm:t>
    </dgm:pt>
    <dgm:pt modelId="{ACE842A9-1F8E-461C-B0C1-DD1E5D90062F}">
      <dgm:prSet phldrT="[Text]" custT="1"/>
      <dgm:spPr/>
      <dgm:t>
        <a:bodyPr/>
        <a:lstStyle/>
        <a:p>
          <a:r>
            <a:rPr lang="en-GB" sz="1600" b="1" dirty="0"/>
            <a:t>while</a:t>
          </a:r>
        </a:p>
      </dgm:t>
    </dgm:pt>
    <dgm:pt modelId="{677E5B7F-8350-40E0-9E6D-7B84A625C0D2}" type="parTrans" cxnId="{81C1EA36-F5E7-4994-AC90-9197460FB8AF}">
      <dgm:prSet/>
      <dgm:spPr/>
      <dgm:t>
        <a:bodyPr/>
        <a:lstStyle/>
        <a:p>
          <a:endParaRPr lang="en-GB"/>
        </a:p>
      </dgm:t>
    </dgm:pt>
    <dgm:pt modelId="{5CF03BAA-3BB5-4E66-8AAB-1544721E4B2E}" type="sibTrans" cxnId="{81C1EA36-F5E7-4994-AC90-9197460FB8AF}">
      <dgm:prSet/>
      <dgm:spPr/>
      <dgm:t>
        <a:bodyPr/>
        <a:lstStyle/>
        <a:p>
          <a:endParaRPr lang="en-GB"/>
        </a:p>
      </dgm:t>
    </dgm:pt>
    <dgm:pt modelId="{93FE00C8-B086-494C-AF91-3F0065FF2EB0}">
      <dgm:prSet phldrT="[Text]"/>
      <dgm:spPr/>
      <dgm:t>
        <a:bodyPr/>
        <a:lstStyle/>
        <a:p>
          <a:r>
            <a:rPr lang="en-GB" dirty="0"/>
            <a:t>Definite loop</a:t>
          </a:r>
        </a:p>
      </dgm:t>
    </dgm:pt>
    <dgm:pt modelId="{C4CD5E80-F8CC-4B82-ACE0-BB631B853B71}" type="parTrans" cxnId="{5634F153-FAA8-4F54-B24B-086F66DD62E2}">
      <dgm:prSet/>
      <dgm:spPr/>
      <dgm:t>
        <a:bodyPr/>
        <a:lstStyle/>
        <a:p>
          <a:endParaRPr lang="en-GB"/>
        </a:p>
      </dgm:t>
    </dgm:pt>
    <dgm:pt modelId="{2EFC6CF2-F67D-48E2-B860-FEE84D7C30EC}" type="sibTrans" cxnId="{5634F153-FAA8-4F54-B24B-086F66DD62E2}">
      <dgm:prSet/>
      <dgm:spPr/>
      <dgm:t>
        <a:bodyPr/>
        <a:lstStyle/>
        <a:p>
          <a:endParaRPr lang="en-GB"/>
        </a:p>
      </dgm:t>
    </dgm:pt>
    <dgm:pt modelId="{24BCAADC-B513-4CBF-B2C1-0E04D59E25D6}">
      <dgm:prSet phldrT="[Text]"/>
      <dgm:spPr/>
      <dgm:t>
        <a:bodyPr/>
        <a:lstStyle/>
        <a:p>
          <a:endParaRPr lang="en-GB" dirty="0"/>
        </a:p>
      </dgm:t>
    </dgm:pt>
    <dgm:pt modelId="{976F62D1-6E3D-42CA-943A-68D137478459}" type="parTrans" cxnId="{8249ED1F-6B02-40D7-AB8A-9577A4014907}">
      <dgm:prSet/>
      <dgm:spPr/>
      <dgm:t>
        <a:bodyPr/>
        <a:lstStyle/>
        <a:p>
          <a:endParaRPr lang="en-GB"/>
        </a:p>
      </dgm:t>
    </dgm:pt>
    <dgm:pt modelId="{A7871F9B-BFA4-4FFA-9D61-8B59D49F60D1}" type="sibTrans" cxnId="{8249ED1F-6B02-40D7-AB8A-9577A4014907}">
      <dgm:prSet/>
      <dgm:spPr/>
      <dgm:t>
        <a:bodyPr/>
        <a:lstStyle/>
        <a:p>
          <a:endParaRPr lang="en-GB"/>
        </a:p>
      </dgm:t>
    </dgm:pt>
    <dgm:pt modelId="{7DD17BDE-BB4B-44DB-9DF3-BAE4D88CDB34}">
      <dgm:prSet phldrT="[Text]" custT="1"/>
      <dgm:spPr/>
      <dgm:t>
        <a:bodyPr/>
        <a:lstStyle/>
        <a:p>
          <a:r>
            <a:rPr lang="en-GB" sz="1600" b="1" dirty="0"/>
            <a:t>loop</a:t>
          </a:r>
        </a:p>
      </dgm:t>
    </dgm:pt>
    <dgm:pt modelId="{B3753D4C-A42D-432D-B00B-D2D5AAC66BFD}" type="parTrans" cxnId="{80A0AE40-62FA-42EA-BFDA-027CDC993B92}">
      <dgm:prSet/>
      <dgm:spPr/>
      <dgm:t>
        <a:bodyPr/>
        <a:lstStyle/>
        <a:p>
          <a:endParaRPr lang="en-GB"/>
        </a:p>
      </dgm:t>
    </dgm:pt>
    <dgm:pt modelId="{A194F40D-3652-47A9-9B99-990D53F26836}" type="sibTrans" cxnId="{80A0AE40-62FA-42EA-BFDA-027CDC993B92}">
      <dgm:prSet/>
      <dgm:spPr/>
      <dgm:t>
        <a:bodyPr/>
        <a:lstStyle/>
        <a:p>
          <a:endParaRPr lang="en-GB"/>
        </a:p>
      </dgm:t>
    </dgm:pt>
    <dgm:pt modelId="{DA6D8683-8708-402A-A65D-F0B4448E6A66}">
      <dgm:prSet phldrT="[Text]"/>
      <dgm:spPr/>
      <dgm:t>
        <a:bodyPr/>
        <a:lstStyle/>
        <a:p>
          <a:r>
            <a:rPr lang="en-GB" dirty="0"/>
            <a:t>Indefinite loop</a:t>
          </a:r>
        </a:p>
      </dgm:t>
    </dgm:pt>
    <dgm:pt modelId="{840444D6-23E3-4C80-838A-329921F947FF}" type="parTrans" cxnId="{2845407E-BE5C-4D1E-BD95-5A6F82867219}">
      <dgm:prSet/>
      <dgm:spPr/>
      <dgm:t>
        <a:bodyPr/>
        <a:lstStyle/>
        <a:p>
          <a:endParaRPr lang="en-GB"/>
        </a:p>
      </dgm:t>
    </dgm:pt>
    <dgm:pt modelId="{5115E0FA-A0B3-4282-A8E3-1483574D864E}" type="sibTrans" cxnId="{2845407E-BE5C-4D1E-BD95-5A6F82867219}">
      <dgm:prSet/>
      <dgm:spPr/>
      <dgm:t>
        <a:bodyPr/>
        <a:lstStyle/>
        <a:p>
          <a:endParaRPr lang="en-GB"/>
        </a:p>
      </dgm:t>
    </dgm:pt>
    <dgm:pt modelId="{856FF0DF-A44C-468A-A278-8A239648193A}">
      <dgm:prSet phldrT="[Text]"/>
      <dgm:spPr/>
      <dgm:t>
        <a:bodyPr/>
        <a:lstStyle/>
        <a:p>
          <a:r>
            <a:rPr lang="en-GB" dirty="0"/>
            <a:t>Iterate a fixed number of times or over a fixed set of values</a:t>
          </a:r>
        </a:p>
      </dgm:t>
    </dgm:pt>
    <dgm:pt modelId="{A5F09BEC-22E4-4B5E-80BE-1A8002F7CBF5}" type="parTrans" cxnId="{F7D5D1B6-ACCD-4E0C-BCCF-201449093587}">
      <dgm:prSet/>
      <dgm:spPr/>
      <dgm:t>
        <a:bodyPr/>
        <a:lstStyle/>
        <a:p>
          <a:endParaRPr lang="en-GB"/>
        </a:p>
      </dgm:t>
    </dgm:pt>
    <dgm:pt modelId="{FC308CD3-8C8A-41C1-AB70-BDC45139BE62}" type="sibTrans" cxnId="{F7D5D1B6-ACCD-4E0C-BCCF-201449093587}">
      <dgm:prSet/>
      <dgm:spPr/>
      <dgm:t>
        <a:bodyPr/>
        <a:lstStyle/>
        <a:p>
          <a:endParaRPr lang="en-GB"/>
        </a:p>
      </dgm:t>
    </dgm:pt>
    <dgm:pt modelId="{0AB72EB7-0D3C-4107-B7DA-933263B99F49}">
      <dgm:prSet phldrT="[Text]"/>
      <dgm:spPr/>
      <dgm:t>
        <a:bodyPr/>
        <a:lstStyle/>
        <a:p>
          <a:r>
            <a:rPr lang="en-GB" dirty="0"/>
            <a:t>Uses one Boolean expression which causes one or more statements to repeat while it evaluates to true</a:t>
          </a:r>
        </a:p>
      </dgm:t>
    </dgm:pt>
    <dgm:pt modelId="{D66A6A4E-64FB-4461-96C9-F2948D0A9D5A}" type="parTrans" cxnId="{952212C1-5667-40E3-B2A8-3FCE22366AC2}">
      <dgm:prSet/>
      <dgm:spPr/>
      <dgm:t>
        <a:bodyPr/>
        <a:lstStyle/>
        <a:p>
          <a:endParaRPr lang="en-GB"/>
        </a:p>
      </dgm:t>
    </dgm:pt>
    <dgm:pt modelId="{AD90C82A-FD05-42E1-B791-75722678A21D}" type="sibTrans" cxnId="{952212C1-5667-40E3-B2A8-3FCE22366AC2}">
      <dgm:prSet/>
      <dgm:spPr/>
      <dgm:t>
        <a:bodyPr/>
        <a:lstStyle/>
        <a:p>
          <a:endParaRPr lang="en-GB"/>
        </a:p>
      </dgm:t>
    </dgm:pt>
    <dgm:pt modelId="{570AF8CD-253A-42E5-9200-5D352C3ECD70}">
      <dgm:prSet phldrT="[Text]"/>
      <dgm:spPr/>
      <dgm:t>
        <a:bodyPr/>
        <a:lstStyle/>
        <a:p>
          <a:r>
            <a:rPr lang="en-GB" dirty="0"/>
            <a:t>Definite loop</a:t>
          </a:r>
        </a:p>
      </dgm:t>
    </dgm:pt>
    <dgm:pt modelId="{98457B0A-24C7-4CB3-9F51-242CF9F64B4B}" type="parTrans" cxnId="{3EB8DAC5-25EA-4BDB-A06F-9DE9C5D5FF53}">
      <dgm:prSet/>
      <dgm:spPr/>
      <dgm:t>
        <a:bodyPr/>
        <a:lstStyle/>
        <a:p>
          <a:endParaRPr lang="en-GB"/>
        </a:p>
      </dgm:t>
    </dgm:pt>
    <dgm:pt modelId="{50B766ED-7395-4666-928B-5B07769CB49D}" type="sibTrans" cxnId="{3EB8DAC5-25EA-4BDB-A06F-9DE9C5D5FF53}">
      <dgm:prSet/>
      <dgm:spPr/>
      <dgm:t>
        <a:bodyPr/>
        <a:lstStyle/>
        <a:p>
          <a:endParaRPr lang="en-GB"/>
        </a:p>
      </dgm:t>
    </dgm:pt>
    <dgm:pt modelId="{6349EC5B-5BA0-423F-B7BC-333CBB041960}">
      <dgm:prSet phldrT="[Text]"/>
      <dgm:spPr/>
      <dgm:t>
        <a:bodyPr/>
        <a:lstStyle/>
        <a:p>
          <a:r>
            <a:rPr lang="en-GB" dirty="0"/>
            <a:t>Pre-conditioned</a:t>
          </a:r>
        </a:p>
      </dgm:t>
    </dgm:pt>
    <dgm:pt modelId="{6A7FE018-CD07-4682-86A7-9D3B50E65E33}" type="parTrans" cxnId="{DF3FE076-DB5A-4885-9403-8347D5850598}">
      <dgm:prSet/>
      <dgm:spPr/>
      <dgm:t>
        <a:bodyPr/>
        <a:lstStyle/>
        <a:p>
          <a:endParaRPr lang="en-GB"/>
        </a:p>
      </dgm:t>
    </dgm:pt>
    <dgm:pt modelId="{69971B11-4DD9-487F-A1F8-881F35E27D1D}" type="sibTrans" cxnId="{DF3FE076-DB5A-4885-9403-8347D5850598}">
      <dgm:prSet/>
      <dgm:spPr/>
      <dgm:t>
        <a:bodyPr/>
        <a:lstStyle/>
        <a:p>
          <a:endParaRPr lang="en-GB"/>
        </a:p>
      </dgm:t>
    </dgm:pt>
    <dgm:pt modelId="{82AB9AD1-1EFB-4646-8F1A-D33EBCDE4282}">
      <dgm:prSet phldrT="[Text]"/>
      <dgm:spPr/>
      <dgm:t>
        <a:bodyPr/>
        <a:lstStyle/>
        <a:p>
          <a:r>
            <a:rPr lang="en-GB" dirty="0"/>
            <a:t>Has </a:t>
          </a:r>
          <a:r>
            <a:rPr lang="en-GB" b="1" dirty="0"/>
            <a:t>no</a:t>
          </a:r>
          <a:r>
            <a:rPr lang="en-GB" dirty="0"/>
            <a:t> Boolean expression to control loop iteration</a:t>
          </a:r>
        </a:p>
      </dgm:t>
    </dgm:pt>
    <dgm:pt modelId="{72EAEC7B-42EB-4EC6-A108-F3D4C92F3D0C}" type="parTrans" cxnId="{2A6EAC67-EC10-493B-A0C4-7098192558B1}">
      <dgm:prSet/>
      <dgm:spPr/>
      <dgm:t>
        <a:bodyPr/>
        <a:lstStyle/>
        <a:p>
          <a:endParaRPr lang="en-GB"/>
        </a:p>
      </dgm:t>
    </dgm:pt>
    <dgm:pt modelId="{A163CFC5-F602-4348-94EF-B2589F99AA4C}" type="sibTrans" cxnId="{2A6EAC67-EC10-493B-A0C4-7098192558B1}">
      <dgm:prSet/>
      <dgm:spPr/>
      <dgm:t>
        <a:bodyPr/>
        <a:lstStyle/>
        <a:p>
          <a:endParaRPr lang="en-GB"/>
        </a:p>
      </dgm:t>
    </dgm:pt>
    <dgm:pt modelId="{8A9C301D-6ECD-44BC-93A2-375210AC8BA6}">
      <dgm:prSet phldrT="[Text]"/>
      <dgm:spPr/>
      <dgm:t>
        <a:bodyPr/>
        <a:lstStyle/>
        <a:p>
          <a:r>
            <a:rPr lang="en-GB" dirty="0"/>
            <a:t>Requires use of </a:t>
          </a:r>
          <a:r>
            <a:rPr lang="en-GB" b="1" dirty="0">
              <a:latin typeface="Consolas" panose="020B0609020204030204" pitchFamily="49" charset="0"/>
            </a:rPr>
            <a:t>break</a:t>
          </a:r>
          <a:r>
            <a:rPr lang="en-GB" dirty="0"/>
            <a:t> keyword to exit</a:t>
          </a:r>
        </a:p>
      </dgm:t>
    </dgm:pt>
    <dgm:pt modelId="{E743DF67-868A-442E-B15C-DBAF13564328}" type="parTrans" cxnId="{A00263EB-978B-44B8-BC2F-87D552DE7749}">
      <dgm:prSet/>
      <dgm:spPr/>
      <dgm:t>
        <a:bodyPr/>
        <a:lstStyle/>
        <a:p>
          <a:endParaRPr lang="en-GB"/>
        </a:p>
      </dgm:t>
    </dgm:pt>
    <dgm:pt modelId="{13EFB996-A9B8-4BDD-8B50-7141054026DF}" type="sibTrans" cxnId="{A00263EB-978B-44B8-BC2F-87D552DE7749}">
      <dgm:prSet/>
      <dgm:spPr/>
      <dgm:t>
        <a:bodyPr/>
        <a:lstStyle/>
        <a:p>
          <a:endParaRPr lang="en-GB"/>
        </a:p>
      </dgm:t>
    </dgm:pt>
    <dgm:pt modelId="{A356885C-C3AA-46F0-9DC1-952316AD931E}" type="pres">
      <dgm:prSet presAssocID="{4E5DD260-956A-45BC-A227-136E20D45086}" presName="Name0" presStyleCnt="0">
        <dgm:presLayoutVars>
          <dgm:dir/>
          <dgm:animLvl val="lvl"/>
          <dgm:resizeHandles val="exact"/>
        </dgm:presLayoutVars>
      </dgm:prSet>
      <dgm:spPr/>
    </dgm:pt>
    <dgm:pt modelId="{596D3D55-2E22-4B6D-884B-706A30FE3137}" type="pres">
      <dgm:prSet presAssocID="{10FC645E-95C6-4EE8-B2E7-BFE89F494ACD}" presName="composite" presStyleCnt="0"/>
      <dgm:spPr/>
    </dgm:pt>
    <dgm:pt modelId="{21DA8C46-8ADF-4449-8970-25DB3BA9EB31}" type="pres">
      <dgm:prSet presAssocID="{10FC645E-95C6-4EE8-B2E7-BFE89F494ACD}" presName="parTx" presStyleLbl="alignNode1" presStyleIdx="0" presStyleCnt="3">
        <dgm:presLayoutVars>
          <dgm:chMax val="0"/>
          <dgm:chPref val="0"/>
          <dgm:bulletEnabled val="1"/>
        </dgm:presLayoutVars>
      </dgm:prSet>
      <dgm:spPr/>
    </dgm:pt>
    <dgm:pt modelId="{74AA054F-9B0A-443D-811E-3D064452D51D}" type="pres">
      <dgm:prSet presAssocID="{10FC645E-95C6-4EE8-B2E7-BFE89F494ACD}" presName="desTx" presStyleLbl="alignAccFollowNode1" presStyleIdx="0" presStyleCnt="3">
        <dgm:presLayoutVars>
          <dgm:bulletEnabled val="1"/>
        </dgm:presLayoutVars>
      </dgm:prSet>
      <dgm:spPr/>
    </dgm:pt>
    <dgm:pt modelId="{F209C556-CAB6-42EB-9B36-630DF5B83632}" type="pres">
      <dgm:prSet presAssocID="{883C6D5C-6849-4F2A-9ABF-D75D87EC8E15}" presName="space" presStyleCnt="0"/>
      <dgm:spPr/>
    </dgm:pt>
    <dgm:pt modelId="{05AFD6C5-0D9D-4D01-8A66-0C8A874D0D1A}" type="pres">
      <dgm:prSet presAssocID="{ACE842A9-1F8E-461C-B0C1-DD1E5D90062F}" presName="composite" presStyleCnt="0"/>
      <dgm:spPr/>
    </dgm:pt>
    <dgm:pt modelId="{A28D9D74-5CD5-47BA-83D8-6C5DDA408A70}" type="pres">
      <dgm:prSet presAssocID="{ACE842A9-1F8E-461C-B0C1-DD1E5D90062F}" presName="parTx" presStyleLbl="alignNode1" presStyleIdx="1" presStyleCnt="3">
        <dgm:presLayoutVars>
          <dgm:chMax val="0"/>
          <dgm:chPref val="0"/>
          <dgm:bulletEnabled val="1"/>
        </dgm:presLayoutVars>
      </dgm:prSet>
      <dgm:spPr/>
    </dgm:pt>
    <dgm:pt modelId="{54D9BAFC-BDF0-47B3-83C8-B90893559225}" type="pres">
      <dgm:prSet presAssocID="{ACE842A9-1F8E-461C-B0C1-DD1E5D90062F}" presName="desTx" presStyleLbl="alignAccFollowNode1" presStyleIdx="1" presStyleCnt="3">
        <dgm:presLayoutVars>
          <dgm:bulletEnabled val="1"/>
        </dgm:presLayoutVars>
      </dgm:prSet>
      <dgm:spPr/>
    </dgm:pt>
    <dgm:pt modelId="{EEF89E3C-1E3F-42EF-867D-4F28F7EA30E1}" type="pres">
      <dgm:prSet presAssocID="{5CF03BAA-3BB5-4E66-8AAB-1544721E4B2E}" presName="space" presStyleCnt="0"/>
      <dgm:spPr/>
    </dgm:pt>
    <dgm:pt modelId="{AE43DF53-3ECE-4512-9C1A-08112F8B30AB}" type="pres">
      <dgm:prSet presAssocID="{7DD17BDE-BB4B-44DB-9DF3-BAE4D88CDB34}" presName="composite" presStyleCnt="0"/>
      <dgm:spPr/>
    </dgm:pt>
    <dgm:pt modelId="{EA737F5A-B4A3-40CD-BBD6-C9115A9D5D23}" type="pres">
      <dgm:prSet presAssocID="{7DD17BDE-BB4B-44DB-9DF3-BAE4D88CDB34}" presName="parTx" presStyleLbl="alignNode1" presStyleIdx="2" presStyleCnt="3">
        <dgm:presLayoutVars>
          <dgm:chMax val="0"/>
          <dgm:chPref val="0"/>
          <dgm:bulletEnabled val="1"/>
        </dgm:presLayoutVars>
      </dgm:prSet>
      <dgm:spPr/>
    </dgm:pt>
    <dgm:pt modelId="{D07E72F6-0AE9-41BB-A40D-6968A19B938D}" type="pres">
      <dgm:prSet presAssocID="{7DD17BDE-BB4B-44DB-9DF3-BAE4D88CDB34}" presName="desTx" presStyleLbl="alignAccFollowNode1" presStyleIdx="2" presStyleCnt="3">
        <dgm:presLayoutVars>
          <dgm:bulletEnabled val="1"/>
        </dgm:presLayoutVars>
      </dgm:prSet>
      <dgm:spPr/>
    </dgm:pt>
  </dgm:ptLst>
  <dgm:cxnLst>
    <dgm:cxn modelId="{FC5F0D0A-8F0D-4A3A-907E-D03DBD34400E}" type="presOf" srcId="{ACE842A9-1F8E-461C-B0C1-DD1E5D90062F}" destId="{A28D9D74-5CD5-47BA-83D8-6C5DDA408A70}" srcOrd="0" destOrd="0" presId="urn:microsoft.com/office/officeart/2005/8/layout/hList1"/>
    <dgm:cxn modelId="{A546BD10-47E2-46AB-AE1D-A196E2D5C12E}" type="presOf" srcId="{24BCAADC-B513-4CBF-B2C1-0E04D59E25D6}" destId="{54D9BAFC-BDF0-47B3-83C8-B90893559225}" srcOrd="0" destOrd="3" presId="urn:microsoft.com/office/officeart/2005/8/layout/hList1"/>
    <dgm:cxn modelId="{8249ED1F-6B02-40D7-AB8A-9577A4014907}" srcId="{ACE842A9-1F8E-461C-B0C1-DD1E5D90062F}" destId="{24BCAADC-B513-4CBF-B2C1-0E04D59E25D6}" srcOrd="3" destOrd="0" parTransId="{976F62D1-6E3D-42CA-943A-68D137478459}" sibTransId="{A7871F9B-BFA4-4FFA-9D61-8B59D49F60D1}"/>
    <dgm:cxn modelId="{0BCC8F31-6A69-4F95-B5A1-A58DBDB5D1EC}" type="presOf" srcId="{93FE00C8-B086-494C-AF91-3F0065FF2EB0}" destId="{54D9BAFC-BDF0-47B3-83C8-B90893559225}" srcOrd="0" destOrd="0" presId="urn:microsoft.com/office/officeart/2005/8/layout/hList1"/>
    <dgm:cxn modelId="{666C5135-F993-4738-A62E-06C3CD757CA1}" srcId="{10FC645E-95C6-4EE8-B2E7-BFE89F494ACD}" destId="{9975DE6F-469D-4A93-94B6-30CF0DEC4743}" srcOrd="1" destOrd="0" parTransId="{AB8E9552-1778-4547-B03C-EDAD4AB7AB17}" sibTransId="{85F8C356-1AC6-4AEC-805F-8EC771840549}"/>
    <dgm:cxn modelId="{81C1EA36-F5E7-4994-AC90-9197460FB8AF}" srcId="{4E5DD260-956A-45BC-A227-136E20D45086}" destId="{ACE842A9-1F8E-461C-B0C1-DD1E5D90062F}" srcOrd="1" destOrd="0" parTransId="{677E5B7F-8350-40E0-9E6D-7B84A625C0D2}" sibTransId="{5CF03BAA-3BB5-4E66-8AAB-1544721E4B2E}"/>
    <dgm:cxn modelId="{E0179638-FCCA-4E16-AC37-B603EF61D36B}" type="presOf" srcId="{9975DE6F-469D-4A93-94B6-30CF0DEC4743}" destId="{74AA054F-9B0A-443D-811E-3D064452D51D}" srcOrd="0" destOrd="1" presId="urn:microsoft.com/office/officeart/2005/8/layout/hList1"/>
    <dgm:cxn modelId="{80A0AE40-62FA-42EA-BFDA-027CDC993B92}" srcId="{4E5DD260-956A-45BC-A227-136E20D45086}" destId="{7DD17BDE-BB4B-44DB-9DF3-BAE4D88CDB34}" srcOrd="2" destOrd="0" parTransId="{B3753D4C-A42D-432D-B00B-D2D5AAC66BFD}" sibTransId="{A194F40D-3652-47A9-9B99-990D53F26836}"/>
    <dgm:cxn modelId="{F150AD5B-2DEE-4584-8A12-BBB67A3C4E6B}" type="presOf" srcId="{82AB9AD1-1EFB-4646-8F1A-D33EBCDE4282}" destId="{D07E72F6-0AE9-41BB-A40D-6968A19B938D}" srcOrd="0" destOrd="1" presId="urn:microsoft.com/office/officeart/2005/8/layout/hList1"/>
    <dgm:cxn modelId="{FD181E5D-6B03-4556-8ED7-F0CE8A22D993}" type="presOf" srcId="{8A9C301D-6ECD-44BC-93A2-375210AC8BA6}" destId="{D07E72F6-0AE9-41BB-A40D-6968A19B938D}" srcOrd="0" destOrd="2" presId="urn:microsoft.com/office/officeart/2005/8/layout/hList1"/>
    <dgm:cxn modelId="{4A229961-2B60-4DD0-AAA7-BD025E480067}" type="presOf" srcId="{7EF8C24A-4AFF-4B64-9031-A89AE300BF61}" destId="{74AA054F-9B0A-443D-811E-3D064452D51D}" srcOrd="0" destOrd="2" presId="urn:microsoft.com/office/officeart/2005/8/layout/hList1"/>
    <dgm:cxn modelId="{2A6EAC67-EC10-493B-A0C4-7098192558B1}" srcId="{7DD17BDE-BB4B-44DB-9DF3-BAE4D88CDB34}" destId="{82AB9AD1-1EFB-4646-8F1A-D33EBCDE4282}" srcOrd="1" destOrd="0" parTransId="{72EAEC7B-42EB-4EC6-A108-F3D4C92F3D0C}" sibTransId="{A163CFC5-F602-4348-94EF-B2589F99AA4C}"/>
    <dgm:cxn modelId="{D73BDE4E-6667-4FDC-A80B-E0D508E04129}" type="presOf" srcId="{856FF0DF-A44C-468A-A278-8A239648193A}" destId="{74AA054F-9B0A-443D-811E-3D064452D51D}" srcOrd="0" destOrd="3" presId="urn:microsoft.com/office/officeart/2005/8/layout/hList1"/>
    <dgm:cxn modelId="{E6636552-E6B7-4048-9AC1-B20F9EBAB7BC}" type="presOf" srcId="{7DD17BDE-BB4B-44DB-9DF3-BAE4D88CDB34}" destId="{EA737F5A-B4A3-40CD-BBD6-C9115A9D5D23}" srcOrd="0" destOrd="0" presId="urn:microsoft.com/office/officeart/2005/8/layout/hList1"/>
    <dgm:cxn modelId="{5634F153-FAA8-4F54-B24B-086F66DD62E2}" srcId="{ACE842A9-1F8E-461C-B0C1-DD1E5D90062F}" destId="{93FE00C8-B086-494C-AF91-3F0065FF2EB0}" srcOrd="0" destOrd="0" parTransId="{C4CD5E80-F8CC-4B82-ACE0-BB631B853B71}" sibTransId="{2EFC6CF2-F67D-48E2-B860-FEE84D7C30EC}"/>
    <dgm:cxn modelId="{DF3FE076-DB5A-4885-9403-8347D5850598}" srcId="{ACE842A9-1F8E-461C-B0C1-DD1E5D90062F}" destId="{6349EC5B-5BA0-423F-B7BC-333CBB041960}" srcOrd="1" destOrd="0" parTransId="{6A7FE018-CD07-4682-86A7-9D3B50E65E33}" sibTransId="{69971B11-4DD9-487F-A1F8-881F35E27D1D}"/>
    <dgm:cxn modelId="{571CDB58-D4EE-4CAB-A2C4-A0B019A732E6}" type="presOf" srcId="{10FC645E-95C6-4EE8-B2E7-BFE89F494ACD}" destId="{21DA8C46-8ADF-4449-8970-25DB3BA9EB31}" srcOrd="0" destOrd="0" presId="urn:microsoft.com/office/officeart/2005/8/layout/hList1"/>
    <dgm:cxn modelId="{2845407E-BE5C-4D1E-BD95-5A6F82867219}" srcId="{7DD17BDE-BB4B-44DB-9DF3-BAE4D88CDB34}" destId="{DA6D8683-8708-402A-A65D-F0B4448E6A66}" srcOrd="0" destOrd="0" parTransId="{840444D6-23E3-4C80-838A-329921F947FF}" sibTransId="{5115E0FA-A0B3-4282-A8E3-1483574D864E}"/>
    <dgm:cxn modelId="{54C1E082-04F5-4499-B1D0-310F07DE1108}" type="presOf" srcId="{6349EC5B-5BA0-423F-B7BC-333CBB041960}" destId="{54D9BAFC-BDF0-47B3-83C8-B90893559225}" srcOrd="0" destOrd="1" presId="urn:microsoft.com/office/officeart/2005/8/layout/hList1"/>
    <dgm:cxn modelId="{7E4DC084-AD95-4FC1-96BC-A42FBAE5F558}" srcId="{4E5DD260-956A-45BC-A227-136E20D45086}" destId="{10FC645E-95C6-4EE8-B2E7-BFE89F494ACD}" srcOrd="0" destOrd="0" parTransId="{BB2AFB89-1A25-4393-943E-988A3B06EF06}" sibTransId="{883C6D5C-6849-4F2A-9ABF-D75D87EC8E15}"/>
    <dgm:cxn modelId="{22AFBEA4-6818-4004-9504-0869BD0BC052}" type="presOf" srcId="{0AB72EB7-0D3C-4107-B7DA-933263B99F49}" destId="{54D9BAFC-BDF0-47B3-83C8-B90893559225}" srcOrd="0" destOrd="2" presId="urn:microsoft.com/office/officeart/2005/8/layout/hList1"/>
    <dgm:cxn modelId="{F7D5D1B6-ACCD-4E0C-BCCF-201449093587}" srcId="{10FC645E-95C6-4EE8-B2E7-BFE89F494ACD}" destId="{856FF0DF-A44C-468A-A278-8A239648193A}" srcOrd="3" destOrd="0" parTransId="{A5F09BEC-22E4-4B5E-80BE-1A8002F7CBF5}" sibTransId="{FC308CD3-8C8A-41C1-AB70-BDC45139BE62}"/>
    <dgm:cxn modelId="{952212C1-5667-40E3-B2A8-3FCE22366AC2}" srcId="{ACE842A9-1F8E-461C-B0C1-DD1E5D90062F}" destId="{0AB72EB7-0D3C-4107-B7DA-933263B99F49}" srcOrd="2" destOrd="0" parTransId="{D66A6A4E-64FB-4461-96C9-F2948D0A9D5A}" sibTransId="{AD90C82A-FD05-42E1-B791-75722678A21D}"/>
    <dgm:cxn modelId="{3EB8DAC5-25EA-4BDB-A06F-9DE9C5D5FF53}" srcId="{10FC645E-95C6-4EE8-B2E7-BFE89F494ACD}" destId="{570AF8CD-253A-42E5-9200-5D352C3ECD70}" srcOrd="0" destOrd="0" parTransId="{98457B0A-24C7-4CB3-9F51-242CF9F64B4B}" sibTransId="{50B766ED-7395-4666-928B-5B07769CB49D}"/>
    <dgm:cxn modelId="{793F75DA-C7E1-47E9-B320-0150D990FF5D}" type="presOf" srcId="{4E5DD260-956A-45BC-A227-136E20D45086}" destId="{A356885C-C3AA-46F0-9DC1-952316AD931E}" srcOrd="0" destOrd="0" presId="urn:microsoft.com/office/officeart/2005/8/layout/hList1"/>
    <dgm:cxn modelId="{A00263EB-978B-44B8-BC2F-87D552DE7749}" srcId="{7DD17BDE-BB4B-44DB-9DF3-BAE4D88CDB34}" destId="{8A9C301D-6ECD-44BC-93A2-375210AC8BA6}" srcOrd="2" destOrd="0" parTransId="{E743DF67-868A-442E-B15C-DBAF13564328}" sibTransId="{13EFB996-A9B8-4BDD-8B50-7141054026DF}"/>
    <dgm:cxn modelId="{924A23EF-D26C-4285-B65B-D67694A6F81A}" type="presOf" srcId="{570AF8CD-253A-42E5-9200-5D352C3ECD70}" destId="{74AA054F-9B0A-443D-811E-3D064452D51D}" srcOrd="0" destOrd="0" presId="urn:microsoft.com/office/officeart/2005/8/layout/hList1"/>
    <dgm:cxn modelId="{118BD6F5-932A-40B6-9A5B-098A7DEC8856}" srcId="{10FC645E-95C6-4EE8-B2E7-BFE89F494ACD}" destId="{7EF8C24A-4AFF-4B64-9031-A89AE300BF61}" srcOrd="2" destOrd="0" parTransId="{07DE1F76-60BA-468E-9088-B8D55E4C0041}" sibTransId="{41683AA0-9768-479F-BD17-23981AAEB03A}"/>
    <dgm:cxn modelId="{46DA29F8-080E-4E9A-9A5D-58A71266E6BA}" type="presOf" srcId="{DA6D8683-8708-402A-A65D-F0B4448E6A66}" destId="{D07E72F6-0AE9-41BB-A40D-6968A19B938D}" srcOrd="0" destOrd="0" presId="urn:microsoft.com/office/officeart/2005/8/layout/hList1"/>
    <dgm:cxn modelId="{9AA8186D-CB2B-41E9-B9B3-BE5AA4880F77}" type="presParOf" srcId="{A356885C-C3AA-46F0-9DC1-952316AD931E}" destId="{596D3D55-2E22-4B6D-884B-706A30FE3137}" srcOrd="0" destOrd="0" presId="urn:microsoft.com/office/officeart/2005/8/layout/hList1"/>
    <dgm:cxn modelId="{36F71D43-1E79-413B-8A02-C2FB80A0BDB3}" type="presParOf" srcId="{596D3D55-2E22-4B6D-884B-706A30FE3137}" destId="{21DA8C46-8ADF-4449-8970-25DB3BA9EB31}" srcOrd="0" destOrd="0" presId="urn:microsoft.com/office/officeart/2005/8/layout/hList1"/>
    <dgm:cxn modelId="{C5663B46-6442-44CF-A3B3-4D31356BB3EF}" type="presParOf" srcId="{596D3D55-2E22-4B6D-884B-706A30FE3137}" destId="{74AA054F-9B0A-443D-811E-3D064452D51D}" srcOrd="1" destOrd="0" presId="urn:microsoft.com/office/officeart/2005/8/layout/hList1"/>
    <dgm:cxn modelId="{6D834E8D-2D23-435B-93B0-FDEBB8D423E8}" type="presParOf" srcId="{A356885C-C3AA-46F0-9DC1-952316AD931E}" destId="{F209C556-CAB6-42EB-9B36-630DF5B83632}" srcOrd="1" destOrd="0" presId="urn:microsoft.com/office/officeart/2005/8/layout/hList1"/>
    <dgm:cxn modelId="{25A0A375-FF34-4486-B372-08388E382492}" type="presParOf" srcId="{A356885C-C3AA-46F0-9DC1-952316AD931E}" destId="{05AFD6C5-0D9D-4D01-8A66-0C8A874D0D1A}" srcOrd="2" destOrd="0" presId="urn:microsoft.com/office/officeart/2005/8/layout/hList1"/>
    <dgm:cxn modelId="{96BA761E-6070-458A-993B-E1C864E9364A}" type="presParOf" srcId="{05AFD6C5-0D9D-4D01-8A66-0C8A874D0D1A}" destId="{A28D9D74-5CD5-47BA-83D8-6C5DDA408A70}" srcOrd="0" destOrd="0" presId="urn:microsoft.com/office/officeart/2005/8/layout/hList1"/>
    <dgm:cxn modelId="{0A52D52E-1277-4B23-A749-1AE600357D8D}" type="presParOf" srcId="{05AFD6C5-0D9D-4D01-8A66-0C8A874D0D1A}" destId="{54D9BAFC-BDF0-47B3-83C8-B90893559225}" srcOrd="1" destOrd="0" presId="urn:microsoft.com/office/officeart/2005/8/layout/hList1"/>
    <dgm:cxn modelId="{57966EFC-84CA-47EA-BBB9-5BFF49F506E4}" type="presParOf" srcId="{A356885C-C3AA-46F0-9DC1-952316AD931E}" destId="{EEF89E3C-1E3F-42EF-867D-4F28F7EA30E1}" srcOrd="3" destOrd="0" presId="urn:microsoft.com/office/officeart/2005/8/layout/hList1"/>
    <dgm:cxn modelId="{CB5CAA3A-477E-4B81-983B-99D9C190EDEC}" type="presParOf" srcId="{A356885C-C3AA-46F0-9DC1-952316AD931E}" destId="{AE43DF53-3ECE-4512-9C1A-08112F8B30AB}" srcOrd="4" destOrd="0" presId="urn:microsoft.com/office/officeart/2005/8/layout/hList1"/>
    <dgm:cxn modelId="{73DADB4A-7DB0-4786-9236-ED024892F75E}" type="presParOf" srcId="{AE43DF53-3ECE-4512-9C1A-08112F8B30AB}" destId="{EA737F5A-B4A3-40CD-BBD6-C9115A9D5D23}" srcOrd="0" destOrd="0" presId="urn:microsoft.com/office/officeart/2005/8/layout/hList1"/>
    <dgm:cxn modelId="{0EAE985D-08DF-4B9F-9E2D-173A0C4EA28A}" type="presParOf" srcId="{AE43DF53-3ECE-4512-9C1A-08112F8B30AB}" destId="{D07E72F6-0AE9-41BB-A40D-6968A19B938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E5DD260-956A-45BC-A227-136E20D45086}" type="doc">
      <dgm:prSet loTypeId="urn:microsoft.com/office/officeart/2005/8/layout/hList1" loCatId="list" qsTypeId="urn:microsoft.com/office/officeart/2005/8/quickstyle/simple1" qsCatId="simple" csTypeId="urn:microsoft.com/office/officeart/2005/8/colors/colorful3" csCatId="colorful" phldr="1"/>
      <dgm:spPr/>
      <dgm:t>
        <a:bodyPr/>
        <a:lstStyle/>
        <a:p>
          <a:endParaRPr lang="en-GB"/>
        </a:p>
      </dgm:t>
    </dgm:pt>
    <dgm:pt modelId="{10FC645E-95C6-4EE8-B2E7-BFE89F494ACD}">
      <dgm:prSet phldrT="[Text]" custT="1"/>
      <dgm:spPr/>
      <dgm:t>
        <a:bodyPr/>
        <a:lstStyle/>
        <a:p>
          <a:r>
            <a:rPr lang="en-GB" sz="1600" b="1" dirty="0"/>
            <a:t>for</a:t>
          </a:r>
        </a:p>
      </dgm:t>
    </dgm:pt>
    <dgm:pt modelId="{BB2AFB89-1A25-4393-943E-988A3B06EF06}" type="parTrans" cxnId="{7E4DC084-AD95-4FC1-96BC-A42FBAE5F558}">
      <dgm:prSet/>
      <dgm:spPr/>
      <dgm:t>
        <a:bodyPr/>
        <a:lstStyle/>
        <a:p>
          <a:endParaRPr lang="en-GB"/>
        </a:p>
      </dgm:t>
    </dgm:pt>
    <dgm:pt modelId="{883C6D5C-6849-4F2A-9ABF-D75D87EC8E15}" type="sibTrans" cxnId="{7E4DC084-AD95-4FC1-96BC-A42FBAE5F558}">
      <dgm:prSet/>
      <dgm:spPr/>
      <dgm:t>
        <a:bodyPr/>
        <a:lstStyle/>
        <a:p>
          <a:endParaRPr lang="en-GB"/>
        </a:p>
      </dgm:t>
    </dgm:pt>
    <dgm:pt modelId="{ACE842A9-1F8E-461C-B0C1-DD1E5D90062F}">
      <dgm:prSet phldrT="[Text]" custT="1"/>
      <dgm:spPr/>
      <dgm:t>
        <a:bodyPr/>
        <a:lstStyle/>
        <a:p>
          <a:r>
            <a:rPr lang="en-GB" sz="1600" b="1" dirty="0"/>
            <a:t>while</a:t>
          </a:r>
        </a:p>
      </dgm:t>
    </dgm:pt>
    <dgm:pt modelId="{677E5B7F-8350-40E0-9E6D-7B84A625C0D2}" type="parTrans" cxnId="{81C1EA36-F5E7-4994-AC90-9197460FB8AF}">
      <dgm:prSet/>
      <dgm:spPr/>
      <dgm:t>
        <a:bodyPr/>
        <a:lstStyle/>
        <a:p>
          <a:endParaRPr lang="en-GB"/>
        </a:p>
      </dgm:t>
    </dgm:pt>
    <dgm:pt modelId="{5CF03BAA-3BB5-4E66-8AAB-1544721E4B2E}" type="sibTrans" cxnId="{81C1EA36-F5E7-4994-AC90-9197460FB8AF}">
      <dgm:prSet/>
      <dgm:spPr/>
      <dgm:t>
        <a:bodyPr/>
        <a:lstStyle/>
        <a:p>
          <a:endParaRPr lang="en-GB"/>
        </a:p>
      </dgm:t>
    </dgm:pt>
    <dgm:pt modelId="{93FE00C8-B086-494C-AF91-3F0065FF2EB0}">
      <dgm:prSet phldrT="[Text]"/>
      <dgm:spPr/>
      <dgm:t>
        <a:bodyPr/>
        <a:lstStyle/>
        <a:p>
          <a:r>
            <a:rPr lang="en-GB" dirty="0"/>
            <a:t>When looping isn't based on an iterative count, i.e. it's unpredictable</a:t>
          </a:r>
        </a:p>
      </dgm:t>
    </dgm:pt>
    <dgm:pt modelId="{C4CD5E80-F8CC-4B82-ACE0-BB631B853B71}" type="parTrans" cxnId="{5634F153-FAA8-4F54-B24B-086F66DD62E2}">
      <dgm:prSet/>
      <dgm:spPr/>
      <dgm:t>
        <a:bodyPr/>
        <a:lstStyle/>
        <a:p>
          <a:endParaRPr lang="en-GB"/>
        </a:p>
      </dgm:t>
    </dgm:pt>
    <dgm:pt modelId="{2EFC6CF2-F67D-48E2-B860-FEE84D7C30EC}" type="sibTrans" cxnId="{5634F153-FAA8-4F54-B24B-086F66DD62E2}">
      <dgm:prSet/>
      <dgm:spPr/>
      <dgm:t>
        <a:bodyPr/>
        <a:lstStyle/>
        <a:p>
          <a:endParaRPr lang="en-GB"/>
        </a:p>
      </dgm:t>
    </dgm:pt>
    <dgm:pt modelId="{24BCAADC-B513-4CBF-B2C1-0E04D59E25D6}">
      <dgm:prSet phldrT="[Text]"/>
      <dgm:spPr/>
      <dgm:t>
        <a:bodyPr/>
        <a:lstStyle/>
        <a:p>
          <a:endParaRPr lang="en-GB" dirty="0"/>
        </a:p>
      </dgm:t>
    </dgm:pt>
    <dgm:pt modelId="{976F62D1-6E3D-42CA-943A-68D137478459}" type="parTrans" cxnId="{8249ED1F-6B02-40D7-AB8A-9577A4014907}">
      <dgm:prSet/>
      <dgm:spPr/>
      <dgm:t>
        <a:bodyPr/>
        <a:lstStyle/>
        <a:p>
          <a:endParaRPr lang="en-GB"/>
        </a:p>
      </dgm:t>
    </dgm:pt>
    <dgm:pt modelId="{A7871F9B-BFA4-4FFA-9D61-8B59D49F60D1}" type="sibTrans" cxnId="{8249ED1F-6B02-40D7-AB8A-9577A4014907}">
      <dgm:prSet/>
      <dgm:spPr/>
      <dgm:t>
        <a:bodyPr/>
        <a:lstStyle/>
        <a:p>
          <a:endParaRPr lang="en-GB"/>
        </a:p>
      </dgm:t>
    </dgm:pt>
    <dgm:pt modelId="{7DD17BDE-BB4B-44DB-9DF3-BAE4D88CDB34}">
      <dgm:prSet phldrT="[Text]" custT="1"/>
      <dgm:spPr/>
      <dgm:t>
        <a:bodyPr/>
        <a:lstStyle/>
        <a:p>
          <a:r>
            <a:rPr lang="en-GB" sz="1600" b="1" dirty="0"/>
            <a:t>loop</a:t>
          </a:r>
        </a:p>
      </dgm:t>
    </dgm:pt>
    <dgm:pt modelId="{B3753D4C-A42D-432D-B00B-D2D5AAC66BFD}" type="parTrans" cxnId="{80A0AE40-62FA-42EA-BFDA-027CDC993B92}">
      <dgm:prSet/>
      <dgm:spPr/>
      <dgm:t>
        <a:bodyPr/>
        <a:lstStyle/>
        <a:p>
          <a:endParaRPr lang="en-GB"/>
        </a:p>
      </dgm:t>
    </dgm:pt>
    <dgm:pt modelId="{A194F40D-3652-47A9-9B99-990D53F26836}" type="sibTrans" cxnId="{80A0AE40-62FA-42EA-BFDA-027CDC993B92}">
      <dgm:prSet/>
      <dgm:spPr/>
      <dgm:t>
        <a:bodyPr/>
        <a:lstStyle/>
        <a:p>
          <a:endParaRPr lang="en-GB"/>
        </a:p>
      </dgm:t>
    </dgm:pt>
    <dgm:pt modelId="{DA6D8683-8708-402A-A65D-F0B4448E6A66}">
      <dgm:prSet phldrT="[Text]"/>
      <dgm:spPr/>
      <dgm:t>
        <a:bodyPr/>
        <a:lstStyle/>
        <a:p>
          <a:r>
            <a:rPr lang="en-GB" dirty="0"/>
            <a:t>When you want an infinite loop (most commonly)</a:t>
          </a:r>
        </a:p>
      </dgm:t>
    </dgm:pt>
    <dgm:pt modelId="{840444D6-23E3-4C80-838A-329921F947FF}" type="parTrans" cxnId="{2845407E-BE5C-4D1E-BD95-5A6F82867219}">
      <dgm:prSet/>
      <dgm:spPr/>
      <dgm:t>
        <a:bodyPr/>
        <a:lstStyle/>
        <a:p>
          <a:endParaRPr lang="en-GB"/>
        </a:p>
      </dgm:t>
    </dgm:pt>
    <dgm:pt modelId="{5115E0FA-A0B3-4282-A8E3-1483574D864E}" type="sibTrans" cxnId="{2845407E-BE5C-4D1E-BD95-5A6F82867219}">
      <dgm:prSet/>
      <dgm:spPr/>
      <dgm:t>
        <a:bodyPr/>
        <a:lstStyle/>
        <a:p>
          <a:endParaRPr lang="en-GB"/>
        </a:p>
      </dgm:t>
    </dgm:pt>
    <dgm:pt modelId="{0AB72EB7-0D3C-4107-B7DA-933263B99F49}">
      <dgm:prSet phldrT="[Text]"/>
      <dgm:spPr/>
      <dgm:t>
        <a:bodyPr/>
        <a:lstStyle/>
        <a:p>
          <a:r>
            <a:rPr lang="en-GB" dirty="0"/>
            <a:t>When you DON'T know how many times to loop BEFORE YOU START</a:t>
          </a:r>
        </a:p>
      </dgm:t>
    </dgm:pt>
    <dgm:pt modelId="{D66A6A4E-64FB-4461-96C9-F2948D0A9D5A}" type="parTrans" cxnId="{952212C1-5667-40E3-B2A8-3FCE22366AC2}">
      <dgm:prSet/>
      <dgm:spPr/>
      <dgm:t>
        <a:bodyPr/>
        <a:lstStyle/>
        <a:p>
          <a:endParaRPr lang="en-GB"/>
        </a:p>
      </dgm:t>
    </dgm:pt>
    <dgm:pt modelId="{AD90C82A-FD05-42E1-B791-75722678A21D}" type="sibTrans" cxnId="{952212C1-5667-40E3-B2A8-3FCE22366AC2}">
      <dgm:prSet/>
      <dgm:spPr/>
      <dgm:t>
        <a:bodyPr/>
        <a:lstStyle/>
        <a:p>
          <a:endParaRPr lang="en-GB"/>
        </a:p>
      </dgm:t>
    </dgm:pt>
    <dgm:pt modelId="{6349EC5B-5BA0-423F-B7BC-333CBB041960}">
      <dgm:prSet phldrT="[Text]"/>
      <dgm:spPr/>
      <dgm:t>
        <a:bodyPr/>
        <a:lstStyle/>
        <a:p>
          <a:r>
            <a:rPr lang="en-GB" dirty="0"/>
            <a:t>When the loop may not even iterate once</a:t>
          </a:r>
        </a:p>
      </dgm:t>
    </dgm:pt>
    <dgm:pt modelId="{6A7FE018-CD07-4682-86A7-9D3B50E65E33}" type="parTrans" cxnId="{DF3FE076-DB5A-4885-9403-8347D5850598}">
      <dgm:prSet/>
      <dgm:spPr/>
      <dgm:t>
        <a:bodyPr/>
        <a:lstStyle/>
        <a:p>
          <a:endParaRPr lang="en-GB"/>
        </a:p>
      </dgm:t>
    </dgm:pt>
    <dgm:pt modelId="{69971B11-4DD9-487F-A1F8-881F35E27D1D}" type="sibTrans" cxnId="{DF3FE076-DB5A-4885-9403-8347D5850598}">
      <dgm:prSet/>
      <dgm:spPr/>
      <dgm:t>
        <a:bodyPr/>
        <a:lstStyle/>
        <a:p>
          <a:endParaRPr lang="en-GB"/>
        </a:p>
      </dgm:t>
    </dgm:pt>
    <dgm:pt modelId="{26BC5FCA-3568-43FD-AF1F-BD785223E3AE}">
      <dgm:prSet phldrT="[Text]"/>
      <dgm:spPr/>
      <dgm:t>
        <a:bodyPr/>
        <a:lstStyle/>
        <a:p>
          <a:r>
            <a:rPr lang="en-GB" dirty="0"/>
            <a:t>When iterating over data collections</a:t>
          </a:r>
        </a:p>
      </dgm:t>
    </dgm:pt>
    <dgm:pt modelId="{E08DEC7D-AEBF-4B06-B3C9-C11E18B59AB1}" type="parTrans" cxnId="{DC2AFB06-1503-45F6-9C07-D25B8753CDA3}">
      <dgm:prSet/>
      <dgm:spPr/>
      <dgm:t>
        <a:bodyPr/>
        <a:lstStyle/>
        <a:p>
          <a:endParaRPr lang="en-GB"/>
        </a:p>
      </dgm:t>
    </dgm:pt>
    <dgm:pt modelId="{E91F6CC8-0609-4A6A-8BB7-65DB5AF30D75}" type="sibTrans" cxnId="{DC2AFB06-1503-45F6-9C07-D25B8753CDA3}">
      <dgm:prSet/>
      <dgm:spPr/>
      <dgm:t>
        <a:bodyPr/>
        <a:lstStyle/>
        <a:p>
          <a:endParaRPr lang="en-GB"/>
        </a:p>
      </dgm:t>
    </dgm:pt>
    <dgm:pt modelId="{004ED7E9-8281-46F7-B419-F92BAD9A209B}">
      <dgm:prSet phldrT="[Text]"/>
      <dgm:spPr/>
      <dgm:t>
        <a:bodyPr/>
        <a:lstStyle/>
        <a:p>
          <a:r>
            <a:rPr lang="en-GB" dirty="0"/>
            <a:t>When you know how many times to loop BEFORE YOU START</a:t>
          </a:r>
        </a:p>
      </dgm:t>
    </dgm:pt>
    <dgm:pt modelId="{1DA09B60-4E61-433A-B392-376850499DE0}" type="parTrans" cxnId="{945E38E3-1F0B-47CD-96C8-BD733C306DE7}">
      <dgm:prSet/>
      <dgm:spPr/>
      <dgm:t>
        <a:bodyPr/>
        <a:lstStyle/>
        <a:p>
          <a:endParaRPr lang="en-GB"/>
        </a:p>
      </dgm:t>
    </dgm:pt>
    <dgm:pt modelId="{D0666FCA-1981-4B27-B0AD-0667F2B8741F}" type="sibTrans" cxnId="{945E38E3-1F0B-47CD-96C8-BD733C306DE7}">
      <dgm:prSet/>
      <dgm:spPr/>
      <dgm:t>
        <a:bodyPr/>
        <a:lstStyle/>
        <a:p>
          <a:endParaRPr lang="en-GB"/>
        </a:p>
      </dgm:t>
    </dgm:pt>
    <dgm:pt modelId="{D3FFE5CD-142D-40CB-A6C4-DF310366ED9A}">
      <dgm:prSet phldrT="[Text]"/>
      <dgm:spPr/>
      <dgm:t>
        <a:bodyPr/>
        <a:lstStyle/>
        <a:p>
          <a:r>
            <a:rPr lang="en-GB" dirty="0"/>
            <a:t>When iterating a fixed number of times (it's definite and therefore predictable)</a:t>
          </a:r>
        </a:p>
      </dgm:t>
    </dgm:pt>
    <dgm:pt modelId="{A7CF09B4-0565-490A-97E4-F9D16F2AAFDF}" type="parTrans" cxnId="{271A7DCE-E250-401F-ABE7-CBAC24A5A92B}">
      <dgm:prSet/>
      <dgm:spPr/>
      <dgm:t>
        <a:bodyPr/>
        <a:lstStyle/>
        <a:p>
          <a:endParaRPr lang="en-GB"/>
        </a:p>
      </dgm:t>
    </dgm:pt>
    <dgm:pt modelId="{5A3EBDF3-4EAF-4625-BF39-E37FD482390A}" type="sibTrans" cxnId="{271A7DCE-E250-401F-ABE7-CBAC24A5A92B}">
      <dgm:prSet/>
      <dgm:spPr/>
      <dgm:t>
        <a:bodyPr/>
        <a:lstStyle/>
        <a:p>
          <a:endParaRPr lang="en-GB"/>
        </a:p>
      </dgm:t>
    </dgm:pt>
    <dgm:pt modelId="{E54334B2-BDB0-4C22-B926-6E45AC02334E}">
      <dgm:prSet phldrT="[Text]"/>
      <dgm:spPr/>
      <dgm:t>
        <a:bodyPr/>
        <a:lstStyle/>
        <a:p>
          <a:r>
            <a:rPr lang="en-GB" dirty="0"/>
            <a:t>To simulate a post-conditioned do…while loop</a:t>
          </a:r>
        </a:p>
      </dgm:t>
    </dgm:pt>
    <dgm:pt modelId="{1294A535-2499-4043-8D83-7789B5E5AFB6}" type="parTrans" cxnId="{0A9AA7B2-D29F-471D-AD78-9128A6210E88}">
      <dgm:prSet/>
      <dgm:spPr/>
      <dgm:t>
        <a:bodyPr/>
        <a:lstStyle/>
        <a:p>
          <a:endParaRPr lang="en-GB"/>
        </a:p>
      </dgm:t>
    </dgm:pt>
    <dgm:pt modelId="{9AA812E7-C26D-4EB6-BF7C-FF3B03BEE00E}" type="sibTrans" cxnId="{0A9AA7B2-D29F-471D-AD78-9128A6210E88}">
      <dgm:prSet/>
      <dgm:spPr/>
      <dgm:t>
        <a:bodyPr/>
        <a:lstStyle/>
        <a:p>
          <a:endParaRPr lang="en-GB"/>
        </a:p>
      </dgm:t>
    </dgm:pt>
    <dgm:pt modelId="{36491403-5E3E-4330-96B2-32886ACA7FB2}">
      <dgm:prSet phldrT="[Text]"/>
      <dgm:spPr/>
      <dgm:t>
        <a:bodyPr/>
        <a:lstStyle/>
        <a:p>
          <a:r>
            <a:rPr lang="en-GB" dirty="0"/>
            <a:t>When the loop has to iterate at least ONCE.</a:t>
          </a:r>
        </a:p>
      </dgm:t>
    </dgm:pt>
    <dgm:pt modelId="{45A2F227-83DD-409C-9631-A3B7E0BFCBB2}" type="parTrans" cxnId="{E1026793-A2F1-49D4-A73C-B97A8E1810DB}">
      <dgm:prSet/>
      <dgm:spPr/>
      <dgm:t>
        <a:bodyPr/>
        <a:lstStyle/>
        <a:p>
          <a:endParaRPr lang="en-GB"/>
        </a:p>
      </dgm:t>
    </dgm:pt>
    <dgm:pt modelId="{8DF9C622-18AE-46CC-8660-A6877ECBAD5C}" type="sibTrans" cxnId="{E1026793-A2F1-49D4-A73C-B97A8E1810DB}">
      <dgm:prSet/>
      <dgm:spPr/>
      <dgm:t>
        <a:bodyPr/>
        <a:lstStyle/>
        <a:p>
          <a:endParaRPr lang="en-GB"/>
        </a:p>
      </dgm:t>
    </dgm:pt>
    <dgm:pt modelId="{A356885C-C3AA-46F0-9DC1-952316AD931E}" type="pres">
      <dgm:prSet presAssocID="{4E5DD260-956A-45BC-A227-136E20D45086}" presName="Name0" presStyleCnt="0">
        <dgm:presLayoutVars>
          <dgm:dir/>
          <dgm:animLvl val="lvl"/>
          <dgm:resizeHandles val="exact"/>
        </dgm:presLayoutVars>
      </dgm:prSet>
      <dgm:spPr/>
    </dgm:pt>
    <dgm:pt modelId="{596D3D55-2E22-4B6D-884B-706A30FE3137}" type="pres">
      <dgm:prSet presAssocID="{10FC645E-95C6-4EE8-B2E7-BFE89F494ACD}" presName="composite" presStyleCnt="0"/>
      <dgm:spPr/>
    </dgm:pt>
    <dgm:pt modelId="{21DA8C46-8ADF-4449-8970-25DB3BA9EB31}" type="pres">
      <dgm:prSet presAssocID="{10FC645E-95C6-4EE8-B2E7-BFE89F494ACD}" presName="parTx" presStyleLbl="alignNode1" presStyleIdx="0" presStyleCnt="3">
        <dgm:presLayoutVars>
          <dgm:chMax val="0"/>
          <dgm:chPref val="0"/>
          <dgm:bulletEnabled val="1"/>
        </dgm:presLayoutVars>
      </dgm:prSet>
      <dgm:spPr/>
    </dgm:pt>
    <dgm:pt modelId="{74AA054F-9B0A-443D-811E-3D064452D51D}" type="pres">
      <dgm:prSet presAssocID="{10FC645E-95C6-4EE8-B2E7-BFE89F494ACD}" presName="desTx" presStyleLbl="alignAccFollowNode1" presStyleIdx="0" presStyleCnt="3">
        <dgm:presLayoutVars>
          <dgm:bulletEnabled val="1"/>
        </dgm:presLayoutVars>
      </dgm:prSet>
      <dgm:spPr/>
    </dgm:pt>
    <dgm:pt modelId="{F209C556-CAB6-42EB-9B36-630DF5B83632}" type="pres">
      <dgm:prSet presAssocID="{883C6D5C-6849-4F2A-9ABF-D75D87EC8E15}" presName="space" presStyleCnt="0"/>
      <dgm:spPr/>
    </dgm:pt>
    <dgm:pt modelId="{05AFD6C5-0D9D-4D01-8A66-0C8A874D0D1A}" type="pres">
      <dgm:prSet presAssocID="{ACE842A9-1F8E-461C-B0C1-DD1E5D90062F}" presName="composite" presStyleCnt="0"/>
      <dgm:spPr/>
    </dgm:pt>
    <dgm:pt modelId="{A28D9D74-5CD5-47BA-83D8-6C5DDA408A70}" type="pres">
      <dgm:prSet presAssocID="{ACE842A9-1F8E-461C-B0C1-DD1E5D90062F}" presName="parTx" presStyleLbl="alignNode1" presStyleIdx="1" presStyleCnt="3">
        <dgm:presLayoutVars>
          <dgm:chMax val="0"/>
          <dgm:chPref val="0"/>
          <dgm:bulletEnabled val="1"/>
        </dgm:presLayoutVars>
      </dgm:prSet>
      <dgm:spPr/>
    </dgm:pt>
    <dgm:pt modelId="{54D9BAFC-BDF0-47B3-83C8-B90893559225}" type="pres">
      <dgm:prSet presAssocID="{ACE842A9-1F8E-461C-B0C1-DD1E5D90062F}" presName="desTx" presStyleLbl="alignAccFollowNode1" presStyleIdx="1" presStyleCnt="3">
        <dgm:presLayoutVars>
          <dgm:bulletEnabled val="1"/>
        </dgm:presLayoutVars>
      </dgm:prSet>
      <dgm:spPr/>
    </dgm:pt>
    <dgm:pt modelId="{EEF89E3C-1E3F-42EF-867D-4F28F7EA30E1}" type="pres">
      <dgm:prSet presAssocID="{5CF03BAA-3BB5-4E66-8AAB-1544721E4B2E}" presName="space" presStyleCnt="0"/>
      <dgm:spPr/>
    </dgm:pt>
    <dgm:pt modelId="{AE43DF53-3ECE-4512-9C1A-08112F8B30AB}" type="pres">
      <dgm:prSet presAssocID="{7DD17BDE-BB4B-44DB-9DF3-BAE4D88CDB34}" presName="composite" presStyleCnt="0"/>
      <dgm:spPr/>
    </dgm:pt>
    <dgm:pt modelId="{EA737F5A-B4A3-40CD-BBD6-C9115A9D5D23}" type="pres">
      <dgm:prSet presAssocID="{7DD17BDE-BB4B-44DB-9DF3-BAE4D88CDB34}" presName="parTx" presStyleLbl="alignNode1" presStyleIdx="2" presStyleCnt="3">
        <dgm:presLayoutVars>
          <dgm:chMax val="0"/>
          <dgm:chPref val="0"/>
          <dgm:bulletEnabled val="1"/>
        </dgm:presLayoutVars>
      </dgm:prSet>
      <dgm:spPr/>
    </dgm:pt>
    <dgm:pt modelId="{D07E72F6-0AE9-41BB-A40D-6968A19B938D}" type="pres">
      <dgm:prSet presAssocID="{7DD17BDE-BB4B-44DB-9DF3-BAE4D88CDB34}" presName="desTx" presStyleLbl="alignAccFollowNode1" presStyleIdx="2" presStyleCnt="3">
        <dgm:presLayoutVars>
          <dgm:bulletEnabled val="1"/>
        </dgm:presLayoutVars>
      </dgm:prSet>
      <dgm:spPr/>
    </dgm:pt>
  </dgm:ptLst>
  <dgm:cxnLst>
    <dgm:cxn modelId="{F2170603-BEDC-48F5-A6B3-4002D18EFCFB}" type="presOf" srcId="{26BC5FCA-3568-43FD-AF1F-BD785223E3AE}" destId="{74AA054F-9B0A-443D-811E-3D064452D51D}" srcOrd="0" destOrd="1" presId="urn:microsoft.com/office/officeart/2005/8/layout/hList1"/>
    <dgm:cxn modelId="{DC2AFB06-1503-45F6-9C07-D25B8753CDA3}" srcId="{10FC645E-95C6-4EE8-B2E7-BFE89F494ACD}" destId="{26BC5FCA-3568-43FD-AF1F-BD785223E3AE}" srcOrd="1" destOrd="0" parTransId="{E08DEC7D-AEBF-4B06-B3C9-C11E18B59AB1}" sibTransId="{E91F6CC8-0609-4A6A-8BB7-65DB5AF30D75}"/>
    <dgm:cxn modelId="{FC5F0D0A-8F0D-4A3A-907E-D03DBD34400E}" type="presOf" srcId="{ACE842A9-1F8E-461C-B0C1-DD1E5D90062F}" destId="{A28D9D74-5CD5-47BA-83D8-6C5DDA408A70}" srcOrd="0" destOrd="0" presId="urn:microsoft.com/office/officeart/2005/8/layout/hList1"/>
    <dgm:cxn modelId="{A546BD10-47E2-46AB-AE1D-A196E2D5C12E}" type="presOf" srcId="{24BCAADC-B513-4CBF-B2C1-0E04D59E25D6}" destId="{54D9BAFC-BDF0-47B3-83C8-B90893559225}" srcOrd="0" destOrd="3" presId="urn:microsoft.com/office/officeart/2005/8/layout/hList1"/>
    <dgm:cxn modelId="{9F194E12-8BCC-45E1-B65A-88BD18A15C37}" type="presOf" srcId="{D3FFE5CD-142D-40CB-A6C4-DF310366ED9A}" destId="{74AA054F-9B0A-443D-811E-3D064452D51D}" srcOrd="0" destOrd="0" presId="urn:microsoft.com/office/officeart/2005/8/layout/hList1"/>
    <dgm:cxn modelId="{8249ED1F-6B02-40D7-AB8A-9577A4014907}" srcId="{ACE842A9-1F8E-461C-B0C1-DD1E5D90062F}" destId="{24BCAADC-B513-4CBF-B2C1-0E04D59E25D6}" srcOrd="3" destOrd="0" parTransId="{976F62D1-6E3D-42CA-943A-68D137478459}" sibTransId="{A7871F9B-BFA4-4FFA-9D61-8B59D49F60D1}"/>
    <dgm:cxn modelId="{D3013331-5BB9-4A48-A3CD-5DB73BF4287A}" type="presOf" srcId="{36491403-5E3E-4330-96B2-32886ACA7FB2}" destId="{D07E72F6-0AE9-41BB-A40D-6968A19B938D}" srcOrd="0" destOrd="2" presId="urn:microsoft.com/office/officeart/2005/8/layout/hList1"/>
    <dgm:cxn modelId="{0BCC8F31-6A69-4F95-B5A1-A58DBDB5D1EC}" type="presOf" srcId="{93FE00C8-B086-494C-AF91-3F0065FF2EB0}" destId="{54D9BAFC-BDF0-47B3-83C8-B90893559225}" srcOrd="0" destOrd="0" presId="urn:microsoft.com/office/officeart/2005/8/layout/hList1"/>
    <dgm:cxn modelId="{81C1EA36-F5E7-4994-AC90-9197460FB8AF}" srcId="{4E5DD260-956A-45BC-A227-136E20D45086}" destId="{ACE842A9-1F8E-461C-B0C1-DD1E5D90062F}" srcOrd="1" destOrd="0" parTransId="{677E5B7F-8350-40E0-9E6D-7B84A625C0D2}" sibTransId="{5CF03BAA-3BB5-4E66-8AAB-1544721E4B2E}"/>
    <dgm:cxn modelId="{80A0AE40-62FA-42EA-BFDA-027CDC993B92}" srcId="{4E5DD260-956A-45BC-A227-136E20D45086}" destId="{7DD17BDE-BB4B-44DB-9DF3-BAE4D88CDB34}" srcOrd="2" destOrd="0" parTransId="{B3753D4C-A42D-432D-B00B-D2D5AAC66BFD}" sibTransId="{A194F40D-3652-47A9-9B99-990D53F26836}"/>
    <dgm:cxn modelId="{E6636552-E6B7-4048-9AC1-B20F9EBAB7BC}" type="presOf" srcId="{7DD17BDE-BB4B-44DB-9DF3-BAE4D88CDB34}" destId="{EA737F5A-B4A3-40CD-BBD6-C9115A9D5D23}" srcOrd="0" destOrd="0" presId="urn:microsoft.com/office/officeart/2005/8/layout/hList1"/>
    <dgm:cxn modelId="{5634F153-FAA8-4F54-B24B-086F66DD62E2}" srcId="{ACE842A9-1F8E-461C-B0C1-DD1E5D90062F}" destId="{93FE00C8-B086-494C-AF91-3F0065FF2EB0}" srcOrd="0" destOrd="0" parTransId="{C4CD5E80-F8CC-4B82-ACE0-BB631B853B71}" sibTransId="{2EFC6CF2-F67D-48E2-B860-FEE84D7C30EC}"/>
    <dgm:cxn modelId="{DF3FE076-DB5A-4885-9403-8347D5850598}" srcId="{ACE842A9-1F8E-461C-B0C1-DD1E5D90062F}" destId="{6349EC5B-5BA0-423F-B7BC-333CBB041960}" srcOrd="1" destOrd="0" parTransId="{6A7FE018-CD07-4682-86A7-9D3B50E65E33}" sibTransId="{69971B11-4DD9-487F-A1F8-881F35E27D1D}"/>
    <dgm:cxn modelId="{571CDB58-D4EE-4CAB-A2C4-A0B019A732E6}" type="presOf" srcId="{10FC645E-95C6-4EE8-B2E7-BFE89F494ACD}" destId="{21DA8C46-8ADF-4449-8970-25DB3BA9EB31}" srcOrd="0" destOrd="0" presId="urn:microsoft.com/office/officeart/2005/8/layout/hList1"/>
    <dgm:cxn modelId="{2845407E-BE5C-4D1E-BD95-5A6F82867219}" srcId="{7DD17BDE-BB4B-44DB-9DF3-BAE4D88CDB34}" destId="{DA6D8683-8708-402A-A65D-F0B4448E6A66}" srcOrd="0" destOrd="0" parTransId="{840444D6-23E3-4C80-838A-329921F947FF}" sibTransId="{5115E0FA-A0B3-4282-A8E3-1483574D864E}"/>
    <dgm:cxn modelId="{54C1E082-04F5-4499-B1D0-310F07DE1108}" type="presOf" srcId="{6349EC5B-5BA0-423F-B7BC-333CBB041960}" destId="{54D9BAFC-BDF0-47B3-83C8-B90893559225}" srcOrd="0" destOrd="1" presId="urn:microsoft.com/office/officeart/2005/8/layout/hList1"/>
    <dgm:cxn modelId="{7E4DC084-AD95-4FC1-96BC-A42FBAE5F558}" srcId="{4E5DD260-956A-45BC-A227-136E20D45086}" destId="{10FC645E-95C6-4EE8-B2E7-BFE89F494ACD}" srcOrd="0" destOrd="0" parTransId="{BB2AFB89-1A25-4393-943E-988A3B06EF06}" sibTransId="{883C6D5C-6849-4F2A-9ABF-D75D87EC8E15}"/>
    <dgm:cxn modelId="{E1026793-A2F1-49D4-A73C-B97A8E1810DB}" srcId="{7DD17BDE-BB4B-44DB-9DF3-BAE4D88CDB34}" destId="{36491403-5E3E-4330-96B2-32886ACA7FB2}" srcOrd="2" destOrd="0" parTransId="{45A2F227-83DD-409C-9631-A3B7E0BFCBB2}" sibTransId="{8DF9C622-18AE-46CC-8660-A6877ECBAD5C}"/>
    <dgm:cxn modelId="{3906C395-2CD3-4D53-8575-B7BC8B009EC5}" type="presOf" srcId="{E54334B2-BDB0-4C22-B926-6E45AC02334E}" destId="{D07E72F6-0AE9-41BB-A40D-6968A19B938D}" srcOrd="0" destOrd="1" presId="urn:microsoft.com/office/officeart/2005/8/layout/hList1"/>
    <dgm:cxn modelId="{22AFBEA4-6818-4004-9504-0869BD0BC052}" type="presOf" srcId="{0AB72EB7-0D3C-4107-B7DA-933263B99F49}" destId="{54D9BAFC-BDF0-47B3-83C8-B90893559225}" srcOrd="0" destOrd="2" presId="urn:microsoft.com/office/officeart/2005/8/layout/hList1"/>
    <dgm:cxn modelId="{0A9AA7B2-D29F-471D-AD78-9128A6210E88}" srcId="{7DD17BDE-BB4B-44DB-9DF3-BAE4D88CDB34}" destId="{E54334B2-BDB0-4C22-B926-6E45AC02334E}" srcOrd="1" destOrd="0" parTransId="{1294A535-2499-4043-8D83-7789B5E5AFB6}" sibTransId="{9AA812E7-C26D-4EB6-BF7C-FF3B03BEE00E}"/>
    <dgm:cxn modelId="{4995A1B7-D716-4AEE-83DF-34531717A9C4}" type="presOf" srcId="{004ED7E9-8281-46F7-B419-F92BAD9A209B}" destId="{74AA054F-9B0A-443D-811E-3D064452D51D}" srcOrd="0" destOrd="2" presId="urn:microsoft.com/office/officeart/2005/8/layout/hList1"/>
    <dgm:cxn modelId="{952212C1-5667-40E3-B2A8-3FCE22366AC2}" srcId="{ACE842A9-1F8E-461C-B0C1-DD1E5D90062F}" destId="{0AB72EB7-0D3C-4107-B7DA-933263B99F49}" srcOrd="2" destOrd="0" parTransId="{D66A6A4E-64FB-4461-96C9-F2948D0A9D5A}" sibTransId="{AD90C82A-FD05-42E1-B791-75722678A21D}"/>
    <dgm:cxn modelId="{271A7DCE-E250-401F-ABE7-CBAC24A5A92B}" srcId="{10FC645E-95C6-4EE8-B2E7-BFE89F494ACD}" destId="{D3FFE5CD-142D-40CB-A6C4-DF310366ED9A}" srcOrd="0" destOrd="0" parTransId="{A7CF09B4-0565-490A-97E4-F9D16F2AAFDF}" sibTransId="{5A3EBDF3-4EAF-4625-BF39-E37FD482390A}"/>
    <dgm:cxn modelId="{793F75DA-C7E1-47E9-B320-0150D990FF5D}" type="presOf" srcId="{4E5DD260-956A-45BC-A227-136E20D45086}" destId="{A356885C-C3AA-46F0-9DC1-952316AD931E}" srcOrd="0" destOrd="0" presId="urn:microsoft.com/office/officeart/2005/8/layout/hList1"/>
    <dgm:cxn modelId="{945E38E3-1F0B-47CD-96C8-BD733C306DE7}" srcId="{10FC645E-95C6-4EE8-B2E7-BFE89F494ACD}" destId="{004ED7E9-8281-46F7-B419-F92BAD9A209B}" srcOrd="2" destOrd="0" parTransId="{1DA09B60-4E61-433A-B392-376850499DE0}" sibTransId="{D0666FCA-1981-4B27-B0AD-0667F2B8741F}"/>
    <dgm:cxn modelId="{46DA29F8-080E-4E9A-9A5D-58A71266E6BA}" type="presOf" srcId="{DA6D8683-8708-402A-A65D-F0B4448E6A66}" destId="{D07E72F6-0AE9-41BB-A40D-6968A19B938D}" srcOrd="0" destOrd="0" presId="urn:microsoft.com/office/officeart/2005/8/layout/hList1"/>
    <dgm:cxn modelId="{9AA8186D-CB2B-41E9-B9B3-BE5AA4880F77}" type="presParOf" srcId="{A356885C-C3AA-46F0-9DC1-952316AD931E}" destId="{596D3D55-2E22-4B6D-884B-706A30FE3137}" srcOrd="0" destOrd="0" presId="urn:microsoft.com/office/officeart/2005/8/layout/hList1"/>
    <dgm:cxn modelId="{36F71D43-1E79-413B-8A02-C2FB80A0BDB3}" type="presParOf" srcId="{596D3D55-2E22-4B6D-884B-706A30FE3137}" destId="{21DA8C46-8ADF-4449-8970-25DB3BA9EB31}" srcOrd="0" destOrd="0" presId="urn:microsoft.com/office/officeart/2005/8/layout/hList1"/>
    <dgm:cxn modelId="{C5663B46-6442-44CF-A3B3-4D31356BB3EF}" type="presParOf" srcId="{596D3D55-2E22-4B6D-884B-706A30FE3137}" destId="{74AA054F-9B0A-443D-811E-3D064452D51D}" srcOrd="1" destOrd="0" presId="urn:microsoft.com/office/officeart/2005/8/layout/hList1"/>
    <dgm:cxn modelId="{6D834E8D-2D23-435B-93B0-FDEBB8D423E8}" type="presParOf" srcId="{A356885C-C3AA-46F0-9DC1-952316AD931E}" destId="{F209C556-CAB6-42EB-9B36-630DF5B83632}" srcOrd="1" destOrd="0" presId="urn:microsoft.com/office/officeart/2005/8/layout/hList1"/>
    <dgm:cxn modelId="{25A0A375-FF34-4486-B372-08388E382492}" type="presParOf" srcId="{A356885C-C3AA-46F0-9DC1-952316AD931E}" destId="{05AFD6C5-0D9D-4D01-8A66-0C8A874D0D1A}" srcOrd="2" destOrd="0" presId="urn:microsoft.com/office/officeart/2005/8/layout/hList1"/>
    <dgm:cxn modelId="{96BA761E-6070-458A-993B-E1C864E9364A}" type="presParOf" srcId="{05AFD6C5-0D9D-4D01-8A66-0C8A874D0D1A}" destId="{A28D9D74-5CD5-47BA-83D8-6C5DDA408A70}" srcOrd="0" destOrd="0" presId="urn:microsoft.com/office/officeart/2005/8/layout/hList1"/>
    <dgm:cxn modelId="{0A52D52E-1277-4B23-A749-1AE600357D8D}" type="presParOf" srcId="{05AFD6C5-0D9D-4D01-8A66-0C8A874D0D1A}" destId="{54D9BAFC-BDF0-47B3-83C8-B90893559225}" srcOrd="1" destOrd="0" presId="urn:microsoft.com/office/officeart/2005/8/layout/hList1"/>
    <dgm:cxn modelId="{57966EFC-84CA-47EA-BBB9-5BFF49F506E4}" type="presParOf" srcId="{A356885C-C3AA-46F0-9DC1-952316AD931E}" destId="{EEF89E3C-1E3F-42EF-867D-4F28F7EA30E1}" srcOrd="3" destOrd="0" presId="urn:microsoft.com/office/officeart/2005/8/layout/hList1"/>
    <dgm:cxn modelId="{CB5CAA3A-477E-4B81-983B-99D9C190EDEC}" type="presParOf" srcId="{A356885C-C3AA-46F0-9DC1-952316AD931E}" destId="{AE43DF53-3ECE-4512-9C1A-08112F8B30AB}" srcOrd="4" destOrd="0" presId="urn:microsoft.com/office/officeart/2005/8/layout/hList1"/>
    <dgm:cxn modelId="{73DADB4A-7DB0-4786-9236-ED024892F75E}" type="presParOf" srcId="{AE43DF53-3ECE-4512-9C1A-08112F8B30AB}" destId="{EA737F5A-B4A3-40CD-BBD6-C9115A9D5D23}" srcOrd="0" destOrd="0" presId="urn:microsoft.com/office/officeart/2005/8/layout/hList1"/>
    <dgm:cxn modelId="{0EAE985D-08DF-4B9F-9E2D-173A0C4EA28A}" type="presParOf" srcId="{AE43DF53-3ECE-4512-9C1A-08112F8B30AB}" destId="{D07E72F6-0AE9-41BB-A40D-6968A19B938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DA8C46-8ADF-4449-8970-25DB3BA9EB31}">
      <dsp:nvSpPr>
        <dsp:cNvPr id="0" name=""/>
        <dsp:cNvSpPr/>
      </dsp:nvSpPr>
      <dsp:spPr>
        <a:xfrm>
          <a:off x="2634" y="57182"/>
          <a:ext cx="1584152" cy="545434"/>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b="1" kern="1200" dirty="0"/>
            <a:t>Simple if</a:t>
          </a:r>
        </a:p>
      </dsp:txBody>
      <dsp:txXfrm>
        <a:off x="2634" y="57182"/>
        <a:ext cx="1584152" cy="545434"/>
      </dsp:txXfrm>
    </dsp:sp>
    <dsp:sp modelId="{74AA054F-9B0A-443D-811E-3D064452D51D}">
      <dsp:nvSpPr>
        <dsp:cNvPr id="0" name=""/>
        <dsp:cNvSpPr/>
      </dsp:nvSpPr>
      <dsp:spPr>
        <a:xfrm>
          <a:off x="2634" y="602616"/>
          <a:ext cx="1584152" cy="1726213"/>
        </a:xfrm>
        <a:prstGeom prst="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dirty="0"/>
            <a:t>One Boolean expression</a:t>
          </a:r>
        </a:p>
        <a:p>
          <a:pPr marL="114300" lvl="1" indent="-114300" algn="l" defTabSz="666750">
            <a:lnSpc>
              <a:spcPct val="90000"/>
            </a:lnSpc>
            <a:spcBef>
              <a:spcPct val="0"/>
            </a:spcBef>
            <a:spcAft>
              <a:spcPct val="15000"/>
            </a:spcAft>
            <a:buChar char="•"/>
          </a:pPr>
          <a:r>
            <a:rPr lang="en-GB" sz="1500" kern="1200" dirty="0"/>
            <a:t>One or more statements</a:t>
          </a:r>
        </a:p>
      </dsp:txBody>
      <dsp:txXfrm>
        <a:off x="2634" y="602616"/>
        <a:ext cx="1584152" cy="1726213"/>
      </dsp:txXfrm>
    </dsp:sp>
    <dsp:sp modelId="{A28D9D74-5CD5-47BA-83D8-6C5DDA408A70}">
      <dsp:nvSpPr>
        <dsp:cNvPr id="0" name=""/>
        <dsp:cNvSpPr/>
      </dsp:nvSpPr>
      <dsp:spPr>
        <a:xfrm>
          <a:off x="1808568" y="57182"/>
          <a:ext cx="1584152" cy="545434"/>
        </a:xfrm>
        <a:prstGeom prst="rect">
          <a:avLst/>
        </a:prstGeom>
        <a:gradFill rotWithShape="0">
          <a:gsLst>
            <a:gs pos="0">
              <a:schemeClr val="accent3">
                <a:hueOff val="823466"/>
                <a:satOff val="0"/>
                <a:lumOff val="8366"/>
                <a:alphaOff val="0"/>
                <a:satMod val="103000"/>
                <a:lumMod val="102000"/>
                <a:tint val="94000"/>
              </a:schemeClr>
            </a:gs>
            <a:gs pos="50000">
              <a:schemeClr val="accent3">
                <a:hueOff val="823466"/>
                <a:satOff val="0"/>
                <a:lumOff val="8366"/>
                <a:alphaOff val="0"/>
                <a:satMod val="110000"/>
                <a:lumMod val="100000"/>
                <a:shade val="100000"/>
              </a:schemeClr>
            </a:gs>
            <a:gs pos="100000">
              <a:schemeClr val="accent3">
                <a:hueOff val="823466"/>
                <a:satOff val="0"/>
                <a:lumOff val="8366"/>
                <a:alphaOff val="0"/>
                <a:lumMod val="99000"/>
                <a:satMod val="120000"/>
                <a:shade val="78000"/>
              </a:schemeClr>
            </a:gs>
          </a:gsLst>
          <a:lin ang="5400000" scaled="0"/>
        </a:gradFill>
        <a:ln w="6350" cap="flat" cmpd="sng" algn="ctr">
          <a:solidFill>
            <a:schemeClr val="accent3">
              <a:hueOff val="823466"/>
              <a:satOff val="0"/>
              <a:lumOff val="8366"/>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b="1" kern="1200" dirty="0"/>
            <a:t>If…else statement</a:t>
          </a:r>
        </a:p>
      </dsp:txBody>
      <dsp:txXfrm>
        <a:off x="1808568" y="57182"/>
        <a:ext cx="1584152" cy="545434"/>
      </dsp:txXfrm>
    </dsp:sp>
    <dsp:sp modelId="{54D9BAFC-BDF0-47B3-83C8-B90893559225}">
      <dsp:nvSpPr>
        <dsp:cNvPr id="0" name=""/>
        <dsp:cNvSpPr/>
      </dsp:nvSpPr>
      <dsp:spPr>
        <a:xfrm>
          <a:off x="1808568" y="602616"/>
          <a:ext cx="1584152" cy="1726213"/>
        </a:xfrm>
        <a:prstGeom prst="rect">
          <a:avLst/>
        </a:prstGeom>
        <a:solidFill>
          <a:schemeClr val="accent3">
            <a:tint val="40000"/>
            <a:alpha val="90000"/>
            <a:hueOff val="1060852"/>
            <a:satOff val="28810"/>
            <a:lumOff val="2565"/>
            <a:alphaOff val="0"/>
          </a:schemeClr>
        </a:solidFill>
        <a:ln w="6350" cap="flat" cmpd="sng" algn="ctr">
          <a:solidFill>
            <a:schemeClr val="accent3">
              <a:tint val="40000"/>
              <a:alpha val="90000"/>
              <a:hueOff val="1060852"/>
              <a:satOff val="28810"/>
              <a:lumOff val="2565"/>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dirty="0"/>
            <a:t>One Boolean expression</a:t>
          </a:r>
        </a:p>
        <a:p>
          <a:pPr marL="114300" lvl="1" indent="-114300" algn="l" defTabSz="666750">
            <a:lnSpc>
              <a:spcPct val="90000"/>
            </a:lnSpc>
            <a:spcBef>
              <a:spcPct val="0"/>
            </a:spcBef>
            <a:spcAft>
              <a:spcPct val="15000"/>
            </a:spcAft>
            <a:buChar char="•"/>
          </a:pPr>
          <a:r>
            <a:rPr lang="en-GB" sz="1500" kern="1200" dirty="0"/>
            <a:t>One or more statements</a:t>
          </a:r>
        </a:p>
        <a:p>
          <a:pPr marL="114300" lvl="1" indent="-114300" algn="l" defTabSz="666750">
            <a:lnSpc>
              <a:spcPct val="90000"/>
            </a:lnSpc>
            <a:spcBef>
              <a:spcPct val="0"/>
            </a:spcBef>
            <a:spcAft>
              <a:spcPct val="15000"/>
            </a:spcAft>
            <a:buChar char="•"/>
          </a:pPr>
          <a:r>
            <a:rPr lang="en-GB" sz="1500" kern="1200" dirty="0"/>
            <a:t>Optional else statement</a:t>
          </a:r>
        </a:p>
      </dsp:txBody>
      <dsp:txXfrm>
        <a:off x="1808568" y="602616"/>
        <a:ext cx="1584152" cy="1726213"/>
      </dsp:txXfrm>
    </dsp:sp>
    <dsp:sp modelId="{EA737F5A-B4A3-40CD-BBD6-C9115A9D5D23}">
      <dsp:nvSpPr>
        <dsp:cNvPr id="0" name=""/>
        <dsp:cNvSpPr/>
      </dsp:nvSpPr>
      <dsp:spPr>
        <a:xfrm>
          <a:off x="3614502" y="57182"/>
          <a:ext cx="1584152" cy="545434"/>
        </a:xfrm>
        <a:prstGeom prst="rect">
          <a:avLst/>
        </a:prstGeom>
        <a:gradFill rotWithShape="0">
          <a:gsLst>
            <a:gs pos="0">
              <a:schemeClr val="accent3">
                <a:hueOff val="1646931"/>
                <a:satOff val="0"/>
                <a:lumOff val="16732"/>
                <a:alphaOff val="0"/>
                <a:satMod val="103000"/>
                <a:lumMod val="102000"/>
                <a:tint val="94000"/>
              </a:schemeClr>
            </a:gs>
            <a:gs pos="50000">
              <a:schemeClr val="accent3">
                <a:hueOff val="1646931"/>
                <a:satOff val="0"/>
                <a:lumOff val="16732"/>
                <a:alphaOff val="0"/>
                <a:satMod val="110000"/>
                <a:lumMod val="100000"/>
                <a:shade val="100000"/>
              </a:schemeClr>
            </a:gs>
            <a:gs pos="100000">
              <a:schemeClr val="accent3">
                <a:hueOff val="1646931"/>
                <a:satOff val="0"/>
                <a:lumOff val="16732"/>
                <a:alphaOff val="0"/>
                <a:lumMod val="99000"/>
                <a:satMod val="120000"/>
                <a:shade val="78000"/>
              </a:schemeClr>
            </a:gs>
          </a:gsLst>
          <a:lin ang="5400000" scaled="0"/>
        </a:gradFill>
        <a:ln w="6350" cap="flat" cmpd="sng" algn="ctr">
          <a:solidFill>
            <a:schemeClr val="accent3">
              <a:hueOff val="1646931"/>
              <a:satOff val="0"/>
              <a:lumOff val="16732"/>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b="1" kern="1200" dirty="0"/>
            <a:t>Nested if…else</a:t>
          </a:r>
        </a:p>
      </dsp:txBody>
      <dsp:txXfrm>
        <a:off x="3614502" y="57182"/>
        <a:ext cx="1584152" cy="545434"/>
      </dsp:txXfrm>
    </dsp:sp>
    <dsp:sp modelId="{D07E72F6-0AE9-41BB-A40D-6968A19B938D}">
      <dsp:nvSpPr>
        <dsp:cNvPr id="0" name=""/>
        <dsp:cNvSpPr/>
      </dsp:nvSpPr>
      <dsp:spPr>
        <a:xfrm>
          <a:off x="3614502" y="602616"/>
          <a:ext cx="1584152" cy="1726213"/>
        </a:xfrm>
        <a:prstGeom prst="rect">
          <a:avLst/>
        </a:prstGeom>
        <a:solidFill>
          <a:schemeClr val="accent3">
            <a:tint val="40000"/>
            <a:alpha val="90000"/>
            <a:hueOff val="2121704"/>
            <a:satOff val="57619"/>
            <a:lumOff val="5131"/>
            <a:alphaOff val="0"/>
          </a:schemeClr>
        </a:solidFill>
        <a:ln w="6350" cap="flat" cmpd="sng" algn="ctr">
          <a:solidFill>
            <a:schemeClr val="accent3">
              <a:tint val="40000"/>
              <a:alpha val="90000"/>
              <a:hueOff val="2121704"/>
              <a:satOff val="57619"/>
              <a:lumOff val="5131"/>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dirty="0"/>
            <a:t>Multiple if…else constructs</a:t>
          </a:r>
        </a:p>
      </dsp:txBody>
      <dsp:txXfrm>
        <a:off x="3614502" y="602616"/>
        <a:ext cx="1584152" cy="1726213"/>
      </dsp:txXfrm>
    </dsp:sp>
    <dsp:sp modelId="{C8F2DBA5-8BCF-4C6F-8609-80C2F61B1236}">
      <dsp:nvSpPr>
        <dsp:cNvPr id="0" name=""/>
        <dsp:cNvSpPr/>
      </dsp:nvSpPr>
      <dsp:spPr>
        <a:xfrm>
          <a:off x="5420436" y="57182"/>
          <a:ext cx="1584152" cy="545434"/>
        </a:xfrm>
        <a:prstGeom prst="rect">
          <a:avLst/>
        </a:prstGeom>
        <a:gradFill rotWithShape="0">
          <a:gsLst>
            <a:gs pos="0">
              <a:schemeClr val="accent3">
                <a:hueOff val="2470397"/>
                <a:satOff val="0"/>
                <a:lumOff val="25098"/>
                <a:alphaOff val="0"/>
                <a:satMod val="103000"/>
                <a:lumMod val="102000"/>
                <a:tint val="94000"/>
              </a:schemeClr>
            </a:gs>
            <a:gs pos="50000">
              <a:schemeClr val="accent3">
                <a:hueOff val="2470397"/>
                <a:satOff val="0"/>
                <a:lumOff val="25098"/>
                <a:alphaOff val="0"/>
                <a:satMod val="110000"/>
                <a:lumMod val="100000"/>
                <a:shade val="100000"/>
              </a:schemeClr>
            </a:gs>
            <a:gs pos="100000">
              <a:schemeClr val="accent3">
                <a:hueOff val="2470397"/>
                <a:satOff val="0"/>
                <a:lumOff val="25098"/>
                <a:alphaOff val="0"/>
                <a:lumMod val="99000"/>
                <a:satMod val="120000"/>
                <a:shade val="78000"/>
              </a:schemeClr>
            </a:gs>
          </a:gsLst>
          <a:lin ang="5400000" scaled="0"/>
        </a:gradFill>
        <a:ln w="6350" cap="flat" cmpd="sng" algn="ctr">
          <a:solidFill>
            <a:schemeClr val="accent3">
              <a:hueOff val="2470397"/>
              <a:satOff val="0"/>
              <a:lumOff val="25098"/>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b="1" kern="1200" dirty="0"/>
            <a:t>Match statement</a:t>
          </a:r>
        </a:p>
      </dsp:txBody>
      <dsp:txXfrm>
        <a:off x="5420436" y="57182"/>
        <a:ext cx="1584152" cy="545434"/>
      </dsp:txXfrm>
    </dsp:sp>
    <dsp:sp modelId="{6AA65836-3DD1-42CE-B9CE-83134FB5B1A1}">
      <dsp:nvSpPr>
        <dsp:cNvPr id="0" name=""/>
        <dsp:cNvSpPr/>
      </dsp:nvSpPr>
      <dsp:spPr>
        <a:xfrm>
          <a:off x="5420436" y="602616"/>
          <a:ext cx="1584152" cy="1726213"/>
        </a:xfrm>
        <a:prstGeom prst="rect">
          <a:avLst/>
        </a:prstGeom>
        <a:solidFill>
          <a:schemeClr val="accent3">
            <a:tint val="40000"/>
            <a:alpha val="90000"/>
            <a:hueOff val="3182556"/>
            <a:satOff val="86429"/>
            <a:lumOff val="7696"/>
            <a:alphaOff val="0"/>
          </a:schemeClr>
        </a:solidFill>
        <a:ln w="6350" cap="flat" cmpd="sng" algn="ctr">
          <a:solidFill>
            <a:schemeClr val="accent3">
              <a:tint val="40000"/>
              <a:alpha val="90000"/>
              <a:hueOff val="3182556"/>
              <a:satOff val="86429"/>
              <a:lumOff val="7696"/>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dirty="0"/>
            <a:t>Test a variable against a list of values</a:t>
          </a:r>
        </a:p>
        <a:p>
          <a:pPr marL="114300" lvl="1" indent="-114300" algn="l" defTabSz="666750">
            <a:lnSpc>
              <a:spcPct val="90000"/>
            </a:lnSpc>
            <a:spcBef>
              <a:spcPct val="0"/>
            </a:spcBef>
            <a:spcAft>
              <a:spcPct val="15000"/>
            </a:spcAft>
            <a:buChar char="•"/>
          </a:pPr>
          <a:r>
            <a:rPr lang="en-GB" sz="1500" kern="1200" dirty="0"/>
            <a:t>Similar to C's </a:t>
          </a:r>
          <a:r>
            <a:rPr lang="en-GB" sz="1500" b="1" kern="1200" dirty="0"/>
            <a:t>switch</a:t>
          </a:r>
          <a:r>
            <a:rPr lang="en-GB" sz="1500" kern="1200" dirty="0"/>
            <a:t> statement</a:t>
          </a:r>
        </a:p>
      </dsp:txBody>
      <dsp:txXfrm>
        <a:off x="5420436" y="602616"/>
        <a:ext cx="1584152" cy="17262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DA8C46-8ADF-4449-8970-25DB3BA9EB31}">
      <dsp:nvSpPr>
        <dsp:cNvPr id="0" name=""/>
        <dsp:cNvSpPr/>
      </dsp:nvSpPr>
      <dsp:spPr>
        <a:xfrm>
          <a:off x="2189" y="46772"/>
          <a:ext cx="2135013" cy="37440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GB" sz="1600" b="1" kern="1200" dirty="0"/>
            <a:t>for</a:t>
          </a:r>
        </a:p>
      </dsp:txBody>
      <dsp:txXfrm>
        <a:off x="2189" y="46772"/>
        <a:ext cx="2135013" cy="374400"/>
      </dsp:txXfrm>
    </dsp:sp>
    <dsp:sp modelId="{74AA054F-9B0A-443D-811E-3D064452D51D}">
      <dsp:nvSpPr>
        <dsp:cNvPr id="0" name=""/>
        <dsp:cNvSpPr/>
      </dsp:nvSpPr>
      <dsp:spPr>
        <a:xfrm>
          <a:off x="2189" y="421172"/>
          <a:ext cx="2135013" cy="1918068"/>
        </a:xfrm>
        <a:prstGeom prst="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GB" sz="1300" kern="1200" dirty="0"/>
            <a:t>Definite loop</a:t>
          </a:r>
        </a:p>
        <a:p>
          <a:pPr marL="114300" lvl="1" indent="-114300" algn="l" defTabSz="577850">
            <a:lnSpc>
              <a:spcPct val="90000"/>
            </a:lnSpc>
            <a:spcBef>
              <a:spcPct val="0"/>
            </a:spcBef>
            <a:spcAft>
              <a:spcPct val="15000"/>
            </a:spcAft>
            <a:buChar char="•"/>
          </a:pPr>
          <a:r>
            <a:rPr lang="en-GB" sz="1300" kern="1200" dirty="0"/>
            <a:t>Pre-conditioned</a:t>
          </a:r>
        </a:p>
        <a:p>
          <a:pPr marL="114300" lvl="1" indent="-114300" algn="l" defTabSz="577850">
            <a:lnSpc>
              <a:spcPct val="90000"/>
            </a:lnSpc>
            <a:spcBef>
              <a:spcPct val="0"/>
            </a:spcBef>
            <a:spcAft>
              <a:spcPct val="15000"/>
            </a:spcAft>
            <a:buChar char="•"/>
          </a:pPr>
          <a:r>
            <a:rPr lang="en-GB" sz="1300" kern="1200" dirty="0"/>
            <a:t>A form of enhanced for loop</a:t>
          </a:r>
        </a:p>
        <a:p>
          <a:pPr marL="114300" lvl="1" indent="-114300" algn="l" defTabSz="577850">
            <a:lnSpc>
              <a:spcPct val="90000"/>
            </a:lnSpc>
            <a:spcBef>
              <a:spcPct val="0"/>
            </a:spcBef>
            <a:spcAft>
              <a:spcPct val="15000"/>
            </a:spcAft>
            <a:buChar char="•"/>
          </a:pPr>
          <a:r>
            <a:rPr lang="en-GB" sz="1300" kern="1200" dirty="0"/>
            <a:t>Iterate a fixed number of times or over a fixed set of values</a:t>
          </a:r>
        </a:p>
      </dsp:txBody>
      <dsp:txXfrm>
        <a:off x="2189" y="421172"/>
        <a:ext cx="2135013" cy="1918068"/>
      </dsp:txXfrm>
    </dsp:sp>
    <dsp:sp modelId="{A28D9D74-5CD5-47BA-83D8-6C5DDA408A70}">
      <dsp:nvSpPr>
        <dsp:cNvPr id="0" name=""/>
        <dsp:cNvSpPr/>
      </dsp:nvSpPr>
      <dsp:spPr>
        <a:xfrm>
          <a:off x="2436105" y="46772"/>
          <a:ext cx="2135013" cy="374400"/>
        </a:xfrm>
        <a:prstGeom prst="rect">
          <a:avLst/>
        </a:prstGeom>
        <a:gradFill rotWithShape="0">
          <a:gsLst>
            <a:gs pos="0">
              <a:schemeClr val="accent3">
                <a:hueOff val="1235198"/>
                <a:satOff val="0"/>
                <a:lumOff val="12549"/>
                <a:alphaOff val="0"/>
                <a:satMod val="103000"/>
                <a:lumMod val="102000"/>
                <a:tint val="94000"/>
              </a:schemeClr>
            </a:gs>
            <a:gs pos="50000">
              <a:schemeClr val="accent3">
                <a:hueOff val="1235198"/>
                <a:satOff val="0"/>
                <a:lumOff val="12549"/>
                <a:alphaOff val="0"/>
                <a:satMod val="110000"/>
                <a:lumMod val="100000"/>
                <a:shade val="100000"/>
              </a:schemeClr>
            </a:gs>
            <a:gs pos="100000">
              <a:schemeClr val="accent3">
                <a:hueOff val="1235198"/>
                <a:satOff val="0"/>
                <a:lumOff val="12549"/>
                <a:alphaOff val="0"/>
                <a:lumMod val="99000"/>
                <a:satMod val="120000"/>
                <a:shade val="78000"/>
              </a:schemeClr>
            </a:gs>
          </a:gsLst>
          <a:lin ang="5400000" scaled="0"/>
        </a:gradFill>
        <a:ln w="6350" cap="flat" cmpd="sng" algn="ctr">
          <a:solidFill>
            <a:schemeClr val="accent3">
              <a:hueOff val="1235198"/>
              <a:satOff val="0"/>
              <a:lumOff val="12549"/>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GB" sz="1600" b="1" kern="1200" dirty="0"/>
            <a:t>while</a:t>
          </a:r>
        </a:p>
      </dsp:txBody>
      <dsp:txXfrm>
        <a:off x="2436105" y="46772"/>
        <a:ext cx="2135013" cy="374400"/>
      </dsp:txXfrm>
    </dsp:sp>
    <dsp:sp modelId="{54D9BAFC-BDF0-47B3-83C8-B90893559225}">
      <dsp:nvSpPr>
        <dsp:cNvPr id="0" name=""/>
        <dsp:cNvSpPr/>
      </dsp:nvSpPr>
      <dsp:spPr>
        <a:xfrm>
          <a:off x="2436105" y="421172"/>
          <a:ext cx="2135013" cy="1918068"/>
        </a:xfrm>
        <a:prstGeom prst="rect">
          <a:avLst/>
        </a:prstGeom>
        <a:solidFill>
          <a:schemeClr val="accent3">
            <a:tint val="40000"/>
            <a:alpha val="90000"/>
            <a:hueOff val="1591278"/>
            <a:satOff val="43214"/>
            <a:lumOff val="3848"/>
            <a:alphaOff val="0"/>
          </a:schemeClr>
        </a:solidFill>
        <a:ln w="6350" cap="flat" cmpd="sng" algn="ctr">
          <a:solidFill>
            <a:schemeClr val="accent3">
              <a:tint val="40000"/>
              <a:alpha val="90000"/>
              <a:hueOff val="1591278"/>
              <a:satOff val="43214"/>
              <a:lumOff val="3848"/>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GB" sz="1300" kern="1200" dirty="0"/>
            <a:t>Definite loop</a:t>
          </a:r>
        </a:p>
        <a:p>
          <a:pPr marL="114300" lvl="1" indent="-114300" algn="l" defTabSz="577850">
            <a:lnSpc>
              <a:spcPct val="90000"/>
            </a:lnSpc>
            <a:spcBef>
              <a:spcPct val="0"/>
            </a:spcBef>
            <a:spcAft>
              <a:spcPct val="15000"/>
            </a:spcAft>
            <a:buChar char="•"/>
          </a:pPr>
          <a:r>
            <a:rPr lang="en-GB" sz="1300" kern="1200" dirty="0"/>
            <a:t>Pre-conditioned</a:t>
          </a:r>
        </a:p>
        <a:p>
          <a:pPr marL="114300" lvl="1" indent="-114300" algn="l" defTabSz="577850">
            <a:lnSpc>
              <a:spcPct val="90000"/>
            </a:lnSpc>
            <a:spcBef>
              <a:spcPct val="0"/>
            </a:spcBef>
            <a:spcAft>
              <a:spcPct val="15000"/>
            </a:spcAft>
            <a:buChar char="•"/>
          </a:pPr>
          <a:r>
            <a:rPr lang="en-GB" sz="1300" kern="1200" dirty="0"/>
            <a:t>Uses one Boolean expression which causes one or more statements to repeat while it evaluates to true</a:t>
          </a:r>
        </a:p>
        <a:p>
          <a:pPr marL="114300" lvl="1" indent="-114300" algn="l" defTabSz="577850">
            <a:lnSpc>
              <a:spcPct val="90000"/>
            </a:lnSpc>
            <a:spcBef>
              <a:spcPct val="0"/>
            </a:spcBef>
            <a:spcAft>
              <a:spcPct val="15000"/>
            </a:spcAft>
            <a:buChar char="•"/>
          </a:pPr>
          <a:endParaRPr lang="en-GB" sz="1300" kern="1200" dirty="0"/>
        </a:p>
      </dsp:txBody>
      <dsp:txXfrm>
        <a:off x="2436105" y="421172"/>
        <a:ext cx="2135013" cy="1918068"/>
      </dsp:txXfrm>
    </dsp:sp>
    <dsp:sp modelId="{EA737F5A-B4A3-40CD-BBD6-C9115A9D5D23}">
      <dsp:nvSpPr>
        <dsp:cNvPr id="0" name=""/>
        <dsp:cNvSpPr/>
      </dsp:nvSpPr>
      <dsp:spPr>
        <a:xfrm>
          <a:off x="4870020" y="46772"/>
          <a:ext cx="2135013" cy="374400"/>
        </a:xfrm>
        <a:prstGeom prst="rect">
          <a:avLst/>
        </a:prstGeom>
        <a:gradFill rotWithShape="0">
          <a:gsLst>
            <a:gs pos="0">
              <a:schemeClr val="accent3">
                <a:hueOff val="2470397"/>
                <a:satOff val="0"/>
                <a:lumOff val="25098"/>
                <a:alphaOff val="0"/>
                <a:satMod val="103000"/>
                <a:lumMod val="102000"/>
                <a:tint val="94000"/>
              </a:schemeClr>
            </a:gs>
            <a:gs pos="50000">
              <a:schemeClr val="accent3">
                <a:hueOff val="2470397"/>
                <a:satOff val="0"/>
                <a:lumOff val="25098"/>
                <a:alphaOff val="0"/>
                <a:satMod val="110000"/>
                <a:lumMod val="100000"/>
                <a:shade val="100000"/>
              </a:schemeClr>
            </a:gs>
            <a:gs pos="100000">
              <a:schemeClr val="accent3">
                <a:hueOff val="2470397"/>
                <a:satOff val="0"/>
                <a:lumOff val="25098"/>
                <a:alphaOff val="0"/>
                <a:lumMod val="99000"/>
                <a:satMod val="120000"/>
                <a:shade val="78000"/>
              </a:schemeClr>
            </a:gs>
          </a:gsLst>
          <a:lin ang="5400000" scaled="0"/>
        </a:gradFill>
        <a:ln w="6350" cap="flat" cmpd="sng" algn="ctr">
          <a:solidFill>
            <a:schemeClr val="accent3">
              <a:hueOff val="2470397"/>
              <a:satOff val="0"/>
              <a:lumOff val="25098"/>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GB" sz="1600" b="1" kern="1200" dirty="0"/>
            <a:t>loop</a:t>
          </a:r>
        </a:p>
      </dsp:txBody>
      <dsp:txXfrm>
        <a:off x="4870020" y="46772"/>
        <a:ext cx="2135013" cy="374400"/>
      </dsp:txXfrm>
    </dsp:sp>
    <dsp:sp modelId="{D07E72F6-0AE9-41BB-A40D-6968A19B938D}">
      <dsp:nvSpPr>
        <dsp:cNvPr id="0" name=""/>
        <dsp:cNvSpPr/>
      </dsp:nvSpPr>
      <dsp:spPr>
        <a:xfrm>
          <a:off x="4870020" y="421172"/>
          <a:ext cx="2135013" cy="1918068"/>
        </a:xfrm>
        <a:prstGeom prst="rect">
          <a:avLst/>
        </a:prstGeom>
        <a:solidFill>
          <a:schemeClr val="accent3">
            <a:tint val="40000"/>
            <a:alpha val="90000"/>
            <a:hueOff val="3182556"/>
            <a:satOff val="86429"/>
            <a:lumOff val="7696"/>
            <a:alphaOff val="0"/>
          </a:schemeClr>
        </a:solidFill>
        <a:ln w="6350" cap="flat" cmpd="sng" algn="ctr">
          <a:solidFill>
            <a:schemeClr val="accent3">
              <a:tint val="40000"/>
              <a:alpha val="90000"/>
              <a:hueOff val="3182556"/>
              <a:satOff val="86429"/>
              <a:lumOff val="7696"/>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GB" sz="1300" kern="1200" dirty="0"/>
            <a:t>Indefinite loop</a:t>
          </a:r>
        </a:p>
        <a:p>
          <a:pPr marL="114300" lvl="1" indent="-114300" algn="l" defTabSz="577850">
            <a:lnSpc>
              <a:spcPct val="90000"/>
            </a:lnSpc>
            <a:spcBef>
              <a:spcPct val="0"/>
            </a:spcBef>
            <a:spcAft>
              <a:spcPct val="15000"/>
            </a:spcAft>
            <a:buChar char="•"/>
          </a:pPr>
          <a:r>
            <a:rPr lang="en-GB" sz="1300" kern="1200" dirty="0"/>
            <a:t>Has </a:t>
          </a:r>
          <a:r>
            <a:rPr lang="en-GB" sz="1300" b="1" kern="1200" dirty="0"/>
            <a:t>no</a:t>
          </a:r>
          <a:r>
            <a:rPr lang="en-GB" sz="1300" kern="1200" dirty="0"/>
            <a:t> Boolean expression to control loop iteration</a:t>
          </a:r>
        </a:p>
        <a:p>
          <a:pPr marL="114300" lvl="1" indent="-114300" algn="l" defTabSz="577850">
            <a:lnSpc>
              <a:spcPct val="90000"/>
            </a:lnSpc>
            <a:spcBef>
              <a:spcPct val="0"/>
            </a:spcBef>
            <a:spcAft>
              <a:spcPct val="15000"/>
            </a:spcAft>
            <a:buChar char="•"/>
          </a:pPr>
          <a:r>
            <a:rPr lang="en-GB" sz="1300" kern="1200" dirty="0"/>
            <a:t>Requires use of </a:t>
          </a:r>
          <a:r>
            <a:rPr lang="en-GB" sz="1300" b="1" kern="1200" dirty="0">
              <a:latin typeface="Consolas" panose="020B0609020204030204" pitchFamily="49" charset="0"/>
            </a:rPr>
            <a:t>break</a:t>
          </a:r>
          <a:r>
            <a:rPr lang="en-GB" sz="1300" kern="1200" dirty="0"/>
            <a:t> keyword to exit</a:t>
          </a:r>
        </a:p>
      </dsp:txBody>
      <dsp:txXfrm>
        <a:off x="4870020" y="421172"/>
        <a:ext cx="2135013" cy="19180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DA8C46-8ADF-4449-8970-25DB3BA9EB31}">
      <dsp:nvSpPr>
        <dsp:cNvPr id="0" name=""/>
        <dsp:cNvSpPr/>
      </dsp:nvSpPr>
      <dsp:spPr>
        <a:xfrm>
          <a:off x="2153" y="165014"/>
          <a:ext cx="2099497" cy="3744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GB" sz="1600" b="1" kern="1200" dirty="0"/>
            <a:t>for</a:t>
          </a:r>
        </a:p>
      </dsp:txBody>
      <dsp:txXfrm>
        <a:off x="2153" y="165014"/>
        <a:ext cx="2099497" cy="374400"/>
      </dsp:txXfrm>
    </dsp:sp>
    <dsp:sp modelId="{74AA054F-9B0A-443D-811E-3D064452D51D}">
      <dsp:nvSpPr>
        <dsp:cNvPr id="0" name=""/>
        <dsp:cNvSpPr/>
      </dsp:nvSpPr>
      <dsp:spPr>
        <a:xfrm>
          <a:off x="2153" y="539414"/>
          <a:ext cx="2099497" cy="2263767"/>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GB" sz="1300" kern="1200" dirty="0"/>
            <a:t>When iterating a fixed number of times (it's definite and therefore predictable)</a:t>
          </a:r>
        </a:p>
        <a:p>
          <a:pPr marL="114300" lvl="1" indent="-114300" algn="l" defTabSz="577850">
            <a:lnSpc>
              <a:spcPct val="90000"/>
            </a:lnSpc>
            <a:spcBef>
              <a:spcPct val="0"/>
            </a:spcBef>
            <a:spcAft>
              <a:spcPct val="15000"/>
            </a:spcAft>
            <a:buChar char="•"/>
          </a:pPr>
          <a:r>
            <a:rPr lang="en-GB" sz="1300" kern="1200" dirty="0"/>
            <a:t>When iterating over data collections</a:t>
          </a:r>
        </a:p>
        <a:p>
          <a:pPr marL="114300" lvl="1" indent="-114300" algn="l" defTabSz="577850">
            <a:lnSpc>
              <a:spcPct val="90000"/>
            </a:lnSpc>
            <a:spcBef>
              <a:spcPct val="0"/>
            </a:spcBef>
            <a:spcAft>
              <a:spcPct val="15000"/>
            </a:spcAft>
            <a:buChar char="•"/>
          </a:pPr>
          <a:r>
            <a:rPr lang="en-GB" sz="1300" kern="1200" dirty="0"/>
            <a:t>When you know how many times to loop BEFORE YOU START</a:t>
          </a:r>
        </a:p>
      </dsp:txBody>
      <dsp:txXfrm>
        <a:off x="2153" y="539414"/>
        <a:ext cx="2099497" cy="2263767"/>
      </dsp:txXfrm>
    </dsp:sp>
    <dsp:sp modelId="{A28D9D74-5CD5-47BA-83D8-6C5DDA408A70}">
      <dsp:nvSpPr>
        <dsp:cNvPr id="0" name=""/>
        <dsp:cNvSpPr/>
      </dsp:nvSpPr>
      <dsp:spPr>
        <a:xfrm>
          <a:off x="2395580" y="165014"/>
          <a:ext cx="2099497" cy="374400"/>
        </a:xfrm>
        <a:prstGeom prst="rect">
          <a:avLst/>
        </a:prstGeom>
        <a:solidFill>
          <a:schemeClr val="accent3">
            <a:hueOff val="1235198"/>
            <a:satOff val="0"/>
            <a:lumOff val="12549"/>
            <a:alphaOff val="0"/>
          </a:schemeClr>
        </a:solidFill>
        <a:ln w="12700" cap="flat" cmpd="sng" algn="ctr">
          <a:solidFill>
            <a:schemeClr val="accent3">
              <a:hueOff val="1235198"/>
              <a:satOff val="0"/>
              <a:lumOff val="1254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GB" sz="1600" b="1" kern="1200" dirty="0"/>
            <a:t>while</a:t>
          </a:r>
        </a:p>
      </dsp:txBody>
      <dsp:txXfrm>
        <a:off x="2395580" y="165014"/>
        <a:ext cx="2099497" cy="374400"/>
      </dsp:txXfrm>
    </dsp:sp>
    <dsp:sp modelId="{54D9BAFC-BDF0-47B3-83C8-B90893559225}">
      <dsp:nvSpPr>
        <dsp:cNvPr id="0" name=""/>
        <dsp:cNvSpPr/>
      </dsp:nvSpPr>
      <dsp:spPr>
        <a:xfrm>
          <a:off x="2395580" y="539414"/>
          <a:ext cx="2099497" cy="2263767"/>
        </a:xfrm>
        <a:prstGeom prst="rect">
          <a:avLst/>
        </a:prstGeom>
        <a:solidFill>
          <a:schemeClr val="accent3">
            <a:tint val="40000"/>
            <a:alpha val="90000"/>
            <a:hueOff val="1591278"/>
            <a:satOff val="43214"/>
            <a:lumOff val="3848"/>
            <a:alphaOff val="0"/>
          </a:schemeClr>
        </a:solidFill>
        <a:ln w="12700" cap="flat" cmpd="sng" algn="ctr">
          <a:solidFill>
            <a:schemeClr val="accent3">
              <a:tint val="40000"/>
              <a:alpha val="90000"/>
              <a:hueOff val="1591278"/>
              <a:satOff val="43214"/>
              <a:lumOff val="384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GB" sz="1300" kern="1200" dirty="0"/>
            <a:t>When looping isn't based on an iterative count, i.e. it's unpredictable</a:t>
          </a:r>
        </a:p>
        <a:p>
          <a:pPr marL="114300" lvl="1" indent="-114300" algn="l" defTabSz="577850">
            <a:lnSpc>
              <a:spcPct val="90000"/>
            </a:lnSpc>
            <a:spcBef>
              <a:spcPct val="0"/>
            </a:spcBef>
            <a:spcAft>
              <a:spcPct val="15000"/>
            </a:spcAft>
            <a:buChar char="•"/>
          </a:pPr>
          <a:r>
            <a:rPr lang="en-GB" sz="1300" kern="1200" dirty="0"/>
            <a:t>When the loop may not even iterate once</a:t>
          </a:r>
        </a:p>
        <a:p>
          <a:pPr marL="114300" lvl="1" indent="-114300" algn="l" defTabSz="577850">
            <a:lnSpc>
              <a:spcPct val="90000"/>
            </a:lnSpc>
            <a:spcBef>
              <a:spcPct val="0"/>
            </a:spcBef>
            <a:spcAft>
              <a:spcPct val="15000"/>
            </a:spcAft>
            <a:buChar char="•"/>
          </a:pPr>
          <a:r>
            <a:rPr lang="en-GB" sz="1300" kern="1200" dirty="0"/>
            <a:t>When you DON'T know how many times to loop BEFORE YOU START</a:t>
          </a:r>
        </a:p>
        <a:p>
          <a:pPr marL="114300" lvl="1" indent="-114300" algn="l" defTabSz="577850">
            <a:lnSpc>
              <a:spcPct val="90000"/>
            </a:lnSpc>
            <a:spcBef>
              <a:spcPct val="0"/>
            </a:spcBef>
            <a:spcAft>
              <a:spcPct val="15000"/>
            </a:spcAft>
            <a:buChar char="•"/>
          </a:pPr>
          <a:endParaRPr lang="en-GB" sz="1300" kern="1200" dirty="0"/>
        </a:p>
      </dsp:txBody>
      <dsp:txXfrm>
        <a:off x="2395580" y="539414"/>
        <a:ext cx="2099497" cy="2263767"/>
      </dsp:txXfrm>
    </dsp:sp>
    <dsp:sp modelId="{EA737F5A-B4A3-40CD-BBD6-C9115A9D5D23}">
      <dsp:nvSpPr>
        <dsp:cNvPr id="0" name=""/>
        <dsp:cNvSpPr/>
      </dsp:nvSpPr>
      <dsp:spPr>
        <a:xfrm>
          <a:off x="4789007" y="165014"/>
          <a:ext cx="2099497" cy="374400"/>
        </a:xfrm>
        <a:prstGeom prst="rect">
          <a:avLst/>
        </a:prstGeom>
        <a:solidFill>
          <a:schemeClr val="accent3">
            <a:hueOff val="2470397"/>
            <a:satOff val="0"/>
            <a:lumOff val="25098"/>
            <a:alphaOff val="0"/>
          </a:schemeClr>
        </a:solidFill>
        <a:ln w="12700" cap="flat" cmpd="sng" algn="ctr">
          <a:solidFill>
            <a:schemeClr val="accent3">
              <a:hueOff val="2470397"/>
              <a:satOff val="0"/>
              <a:lumOff val="2509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GB" sz="1600" b="1" kern="1200" dirty="0"/>
            <a:t>loop</a:t>
          </a:r>
        </a:p>
      </dsp:txBody>
      <dsp:txXfrm>
        <a:off x="4789007" y="165014"/>
        <a:ext cx="2099497" cy="374400"/>
      </dsp:txXfrm>
    </dsp:sp>
    <dsp:sp modelId="{D07E72F6-0AE9-41BB-A40D-6968A19B938D}">
      <dsp:nvSpPr>
        <dsp:cNvPr id="0" name=""/>
        <dsp:cNvSpPr/>
      </dsp:nvSpPr>
      <dsp:spPr>
        <a:xfrm>
          <a:off x="4789007" y="539414"/>
          <a:ext cx="2099497" cy="2263767"/>
        </a:xfrm>
        <a:prstGeom prst="rect">
          <a:avLst/>
        </a:prstGeom>
        <a:solidFill>
          <a:schemeClr val="accent3">
            <a:tint val="40000"/>
            <a:alpha val="90000"/>
            <a:hueOff val="3182556"/>
            <a:satOff val="86429"/>
            <a:lumOff val="7696"/>
            <a:alphaOff val="0"/>
          </a:schemeClr>
        </a:solidFill>
        <a:ln w="12700" cap="flat" cmpd="sng" algn="ctr">
          <a:solidFill>
            <a:schemeClr val="accent3">
              <a:tint val="40000"/>
              <a:alpha val="90000"/>
              <a:hueOff val="3182556"/>
              <a:satOff val="86429"/>
              <a:lumOff val="769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GB" sz="1300" kern="1200" dirty="0"/>
            <a:t>When you want an infinite loop (most commonly)</a:t>
          </a:r>
        </a:p>
        <a:p>
          <a:pPr marL="114300" lvl="1" indent="-114300" algn="l" defTabSz="577850">
            <a:lnSpc>
              <a:spcPct val="90000"/>
            </a:lnSpc>
            <a:spcBef>
              <a:spcPct val="0"/>
            </a:spcBef>
            <a:spcAft>
              <a:spcPct val="15000"/>
            </a:spcAft>
            <a:buChar char="•"/>
          </a:pPr>
          <a:r>
            <a:rPr lang="en-GB" sz="1300" kern="1200" dirty="0"/>
            <a:t>To simulate a post-conditioned do…while loop</a:t>
          </a:r>
        </a:p>
        <a:p>
          <a:pPr marL="114300" lvl="1" indent="-114300" algn="l" defTabSz="577850">
            <a:lnSpc>
              <a:spcPct val="90000"/>
            </a:lnSpc>
            <a:spcBef>
              <a:spcPct val="0"/>
            </a:spcBef>
            <a:spcAft>
              <a:spcPct val="15000"/>
            </a:spcAft>
            <a:buChar char="•"/>
          </a:pPr>
          <a:r>
            <a:rPr lang="en-GB" sz="1300" kern="1200" dirty="0"/>
            <a:t>When the loop has to iterate at least ONCE.</a:t>
          </a:r>
        </a:p>
      </dsp:txBody>
      <dsp:txXfrm>
        <a:off x="4789007" y="539414"/>
        <a:ext cx="2099497" cy="226376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36347" cy="333451"/>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5537144" y="0"/>
            <a:ext cx="4236347" cy="333451"/>
          </a:xfrm>
          <a:prstGeom prst="rect">
            <a:avLst/>
          </a:prstGeom>
        </p:spPr>
        <p:txBody>
          <a:bodyPr vert="horz" lIns="91440" tIns="45720" rIns="91440" bIns="45720" rtlCol="0"/>
          <a:lstStyle>
            <a:lvl1pPr algn="r">
              <a:defRPr sz="1200"/>
            </a:lvl1pPr>
          </a:lstStyle>
          <a:p>
            <a:fld id="{86D088FE-3E68-47FE-8BA4-634CD34BABBC}" type="datetimeFigureOut">
              <a:rPr lang="en-GB" smtClean="0"/>
              <a:t>16/09/2023</a:t>
            </a:fld>
            <a:endParaRPr lang="en-GB"/>
          </a:p>
        </p:txBody>
      </p:sp>
      <p:sp>
        <p:nvSpPr>
          <p:cNvPr id="4" name="Footer Placeholder 3"/>
          <p:cNvSpPr>
            <a:spLocks noGrp="1"/>
          </p:cNvSpPr>
          <p:nvPr>
            <p:ph type="ftr" sz="quarter" idx="2"/>
          </p:nvPr>
        </p:nvSpPr>
        <p:spPr>
          <a:xfrm>
            <a:off x="0" y="6311825"/>
            <a:ext cx="4236347" cy="33345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5537144" y="6311825"/>
            <a:ext cx="4236347" cy="333450"/>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236191" cy="33341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537372" y="0"/>
            <a:ext cx="4236191" cy="333418"/>
          </a:xfrm>
          <a:prstGeom prst="rect">
            <a:avLst/>
          </a:prstGeom>
        </p:spPr>
        <p:txBody>
          <a:bodyPr vert="horz" lIns="91440" tIns="45720" rIns="91440" bIns="45720" rtlCol="0"/>
          <a:lstStyle>
            <a:lvl1pPr algn="r">
              <a:defRPr sz="1200"/>
            </a:lvl1pPr>
          </a:lstStyle>
          <a:p>
            <a:fld id="{1D6B66C6-1E92-0F4E-A300-9D4ED1F0C23F}" type="datetimeFigureOut">
              <a:rPr lang="en-GB" smtClean="0"/>
              <a:t>16/09/2023</a:t>
            </a:fld>
            <a:endParaRPr lang="en-GB"/>
          </a:p>
        </p:txBody>
      </p:sp>
      <p:sp>
        <p:nvSpPr>
          <p:cNvPr id="4" name="Slide Image Placeholder 3"/>
          <p:cNvSpPr>
            <a:spLocks noGrp="1" noRot="1" noChangeAspect="1"/>
          </p:cNvSpPr>
          <p:nvPr>
            <p:ph type="sldImg" idx="2"/>
          </p:nvPr>
        </p:nvSpPr>
        <p:spPr>
          <a:xfrm>
            <a:off x="2894013" y="830263"/>
            <a:ext cx="3987800" cy="224313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77583" y="3198039"/>
            <a:ext cx="7820660" cy="261657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6311859"/>
            <a:ext cx="4236191" cy="33341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537372" y="6311859"/>
            <a:ext cx="4236191" cy="333417"/>
          </a:xfrm>
          <a:prstGeom prst="rect">
            <a:avLst/>
          </a:prstGeom>
        </p:spPr>
        <p:txBody>
          <a:bodyPr vert="horz" lIns="91440" tIns="45720" rIns="91440" bIns="45720" rtlCol="0" anchor="b"/>
          <a:lstStyle>
            <a:lvl1pPr algn="r">
              <a:defRPr sz="1200"/>
            </a:lvl1pPr>
          </a:lstStyle>
          <a:p>
            <a:fld id="{548901C6-1DA1-FB44-ABEE-06A0FEB7738E}" type="slidenum">
              <a:rPr lang="en-GB" smtClean="0"/>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48901C6-1DA1-FB44-ABEE-06A0FEB7738E}" type="slidenum">
              <a:rPr lang="en-GB" smtClean="0"/>
              <a:t>1</a:t>
            </a:fld>
            <a:endParaRPr lang="en-GB"/>
          </a:p>
        </p:txBody>
      </p:sp>
    </p:spTree>
    <p:extLst>
      <p:ext uri="{BB962C8B-B14F-4D97-AF65-F5344CB8AC3E}">
        <p14:creationId xmlns:p14="http://schemas.microsoft.com/office/powerpoint/2010/main" val="1807754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lab focuses on </a:t>
            </a:r>
          </a:p>
        </p:txBody>
      </p:sp>
      <p:sp>
        <p:nvSpPr>
          <p:cNvPr id="4" name="Slide Number Placeholder 3"/>
          <p:cNvSpPr>
            <a:spLocks noGrp="1"/>
          </p:cNvSpPr>
          <p:nvPr>
            <p:ph type="sldNum" sz="quarter" idx="5"/>
          </p:nvPr>
        </p:nvSpPr>
        <p:spPr/>
        <p:txBody>
          <a:bodyPr/>
          <a:lstStyle/>
          <a:p>
            <a:fld id="{548901C6-1DA1-FB44-ABEE-06A0FEB7738E}" type="slidenum">
              <a:rPr lang="en-GB" smtClean="0"/>
              <a:t>10</a:t>
            </a:fld>
            <a:endParaRPr lang="en-GB"/>
          </a:p>
        </p:txBody>
      </p:sp>
    </p:spTree>
    <p:extLst>
      <p:ext uri="{BB962C8B-B14F-4D97-AF65-F5344CB8AC3E}">
        <p14:creationId xmlns:p14="http://schemas.microsoft.com/office/powerpoint/2010/main" val="3649457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lack of the ternary operator can mean that traditional C-style one-line return statements can look more awkward when implemented in Rust…</a:t>
            </a:r>
          </a:p>
          <a:p>
            <a:endParaRPr lang="en-GB" dirty="0"/>
          </a:p>
          <a:p>
            <a:r>
              <a:rPr lang="en-GB" dirty="0"/>
              <a:t>e.g. (original Rust with ?: operator)</a:t>
            </a:r>
          </a:p>
          <a:p>
            <a:endParaRPr lang="en-GB" dirty="0"/>
          </a:p>
          <a:p>
            <a:r>
              <a:rPr lang="en-US" b="1" dirty="0">
                <a:effectLst/>
              </a:rPr>
              <a:t>return</a:t>
            </a:r>
            <a:r>
              <a:rPr lang="en-US" b="1" dirty="0"/>
              <a:t> var1 &gt; var2 ? -</a:t>
            </a:r>
            <a:r>
              <a:rPr lang="en-US" b="1" dirty="0">
                <a:effectLst/>
              </a:rPr>
              <a:t>1</a:t>
            </a:r>
            <a:r>
              <a:rPr lang="en-US" b="1" dirty="0"/>
              <a:t> </a:t>
            </a:r>
            <a:r>
              <a:rPr lang="en-US" b="1" dirty="0">
                <a:effectLst/>
              </a:rPr>
              <a:t>:</a:t>
            </a:r>
            <a:r>
              <a:rPr lang="en-US" b="1" dirty="0"/>
              <a:t> </a:t>
            </a:r>
            <a:r>
              <a:rPr lang="en-US" b="1" dirty="0">
                <a:effectLst/>
              </a:rPr>
              <a:t>1</a:t>
            </a:r>
          </a:p>
          <a:p>
            <a:endParaRPr lang="en-US" dirty="0">
              <a:effectLst/>
            </a:endParaRPr>
          </a:p>
          <a:p>
            <a:r>
              <a:rPr lang="en-US" dirty="0">
                <a:effectLst/>
              </a:rPr>
              <a:t>Becomes…</a:t>
            </a:r>
          </a:p>
          <a:p>
            <a:endParaRPr lang="en-US" dirty="0">
              <a:effectLst/>
            </a:endParaRPr>
          </a:p>
          <a:p>
            <a:r>
              <a:rPr lang="en-US" b="1" dirty="0">
                <a:effectLst/>
              </a:rPr>
              <a:t>return</a:t>
            </a:r>
            <a:r>
              <a:rPr lang="en-US" b="1" dirty="0"/>
              <a:t> if </a:t>
            </a:r>
            <a:r>
              <a:rPr lang="en-US" b="1" dirty="0">
                <a:effectLst/>
              </a:rPr>
              <a:t>var1 &gt; var2 {</a:t>
            </a:r>
          </a:p>
          <a:p>
            <a:r>
              <a:rPr lang="en-US" b="1" dirty="0">
                <a:effectLst/>
              </a:rPr>
              <a:t>  </a:t>
            </a:r>
            <a:r>
              <a:rPr lang="en-US" b="1" dirty="0"/>
              <a:t> -</a:t>
            </a:r>
            <a:r>
              <a:rPr lang="en-US" b="1" dirty="0">
                <a:effectLst/>
              </a:rPr>
              <a:t>1</a:t>
            </a:r>
            <a:r>
              <a:rPr lang="en-US" b="1" dirty="0"/>
              <a:t> </a:t>
            </a:r>
          </a:p>
          <a:p>
            <a:r>
              <a:rPr lang="en-US" b="1" dirty="0">
                <a:effectLst/>
              </a:rPr>
              <a:t>}</a:t>
            </a:r>
            <a:r>
              <a:rPr lang="en-US" b="1" dirty="0"/>
              <a:t> </a:t>
            </a:r>
            <a:r>
              <a:rPr lang="en-US" b="1" dirty="0">
                <a:effectLst/>
              </a:rPr>
              <a:t>else</a:t>
            </a:r>
            <a:r>
              <a:rPr lang="en-US" b="1" dirty="0"/>
              <a:t> </a:t>
            </a:r>
            <a:r>
              <a:rPr lang="en-US" b="1" dirty="0">
                <a:effectLst/>
              </a:rPr>
              <a:t>{</a:t>
            </a:r>
            <a:r>
              <a:rPr lang="en-US" b="1" dirty="0"/>
              <a:t> </a:t>
            </a:r>
          </a:p>
          <a:p>
            <a:r>
              <a:rPr lang="en-US" b="1" dirty="0">
                <a:effectLst/>
              </a:rPr>
              <a:t>   1</a:t>
            </a:r>
            <a:r>
              <a:rPr lang="en-US" b="1" dirty="0"/>
              <a:t> </a:t>
            </a:r>
          </a:p>
          <a:p>
            <a:r>
              <a:rPr lang="en-US" b="1" dirty="0">
                <a:effectLst/>
              </a:rPr>
              <a:t>}</a:t>
            </a:r>
          </a:p>
          <a:p>
            <a:endParaRPr lang="en-US" dirty="0">
              <a:effectLst/>
            </a:endParaRPr>
          </a:p>
          <a:p>
            <a:r>
              <a:rPr lang="en-US" b="0" dirty="0">
                <a:effectLst/>
              </a:rPr>
              <a:t>As they say, "beauty is in the eye of the beholder"… especially when it comes to syntax and readability.</a:t>
            </a:r>
          </a:p>
          <a:p>
            <a:endParaRPr lang="en-US" b="0" dirty="0">
              <a:effectLst/>
            </a:endParaRPr>
          </a:p>
          <a:p>
            <a:endParaRPr lang="en-US" dirty="0">
              <a:effectLst/>
            </a:endParaRP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11</a:t>
            </a:fld>
            <a:endParaRPr lang="en-GB"/>
          </a:p>
        </p:txBody>
      </p:sp>
    </p:spTree>
    <p:extLst>
      <p:ext uri="{BB962C8B-B14F-4D97-AF65-F5344CB8AC3E}">
        <p14:creationId xmlns:p14="http://schemas.microsoft.com/office/powerpoint/2010/main" val="16878517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12</a:t>
            </a:fld>
            <a:endParaRPr lang="en-GB"/>
          </a:p>
        </p:txBody>
      </p:sp>
    </p:spTree>
    <p:extLst>
      <p:ext uri="{BB962C8B-B14F-4D97-AF65-F5344CB8AC3E}">
        <p14:creationId xmlns:p14="http://schemas.microsoft.com/office/powerpoint/2010/main" val="4010605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You've probably seen this type of selection construct before in many different programming languages.</a:t>
            </a:r>
          </a:p>
          <a:p>
            <a:endParaRPr lang="en-GB" dirty="0"/>
          </a:p>
          <a:p>
            <a:r>
              <a:rPr lang="en-GB" dirty="0"/>
              <a:t>The switch (sometimes "case") statement is an attractive alternative to using nested if statements.</a:t>
            </a:r>
          </a:p>
          <a:p>
            <a:endParaRPr lang="en-GB" dirty="0"/>
          </a:p>
          <a:p>
            <a:r>
              <a:rPr lang="en-GB" dirty="0"/>
              <a:t>Here's a simple C implementation.  </a:t>
            </a:r>
          </a:p>
          <a:p>
            <a:endParaRPr lang="en-GB" dirty="0"/>
          </a:p>
          <a:p>
            <a:r>
              <a:rPr lang="en-GB" dirty="0"/>
              <a:t>On the next slide we'll recreate this same logic block in Rust.</a:t>
            </a:r>
          </a:p>
        </p:txBody>
      </p:sp>
      <p:sp>
        <p:nvSpPr>
          <p:cNvPr id="4" name="Slide Number Placeholder 3"/>
          <p:cNvSpPr>
            <a:spLocks noGrp="1"/>
          </p:cNvSpPr>
          <p:nvPr>
            <p:ph type="sldNum" sz="quarter" idx="5"/>
          </p:nvPr>
        </p:nvSpPr>
        <p:spPr/>
        <p:txBody>
          <a:bodyPr/>
          <a:lstStyle/>
          <a:p>
            <a:fld id="{548901C6-1DA1-FB44-ABEE-06A0FEB7738E}" type="slidenum">
              <a:rPr lang="en-GB" smtClean="0"/>
              <a:t>13</a:t>
            </a:fld>
            <a:endParaRPr lang="en-GB"/>
          </a:p>
        </p:txBody>
      </p:sp>
    </p:spTree>
    <p:extLst>
      <p:ext uri="{BB962C8B-B14F-4D97-AF65-F5344CB8AC3E}">
        <p14:creationId xmlns:p14="http://schemas.microsoft.com/office/powerpoint/2010/main" val="28636473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dirty="0">
                <a:solidFill>
                  <a:schemeClr val="bg1"/>
                </a:solidFill>
                <a:latin typeface="Consolas" panose="020B0609020204030204" pitchFamily="49" charset="0"/>
              </a:rPr>
              <a:t>Shown below is the type of error reported if all possible cases are </a:t>
            </a:r>
            <a:r>
              <a:rPr lang="en-GB" sz="1200" b="1" i="1" dirty="0">
                <a:solidFill>
                  <a:schemeClr val="bg1"/>
                </a:solidFill>
                <a:latin typeface="Consolas" panose="020B0609020204030204" pitchFamily="49" charset="0"/>
              </a:rPr>
              <a:t>not covered </a:t>
            </a:r>
            <a:r>
              <a:rPr lang="en-GB" sz="1200" b="1" dirty="0">
                <a:solidFill>
                  <a:schemeClr val="bg1"/>
                </a:solidFill>
                <a:latin typeface="Consolas" panose="020B0609020204030204" pitchFamily="49" charset="0"/>
              </a:rPr>
              <a:t>by the match expressions arms:</a:t>
            </a:r>
          </a:p>
          <a:p>
            <a:endParaRPr lang="en-GB" sz="1200" dirty="0">
              <a:solidFill>
                <a:schemeClr val="bg1"/>
              </a:solidFill>
              <a:latin typeface="Consolas" panose="020B0609020204030204" pitchFamily="49" charset="0"/>
            </a:endParaRPr>
          </a:p>
          <a:p>
            <a:r>
              <a:rPr lang="en-GB" sz="1200" dirty="0">
                <a:solidFill>
                  <a:schemeClr val="bg1"/>
                </a:solidFill>
                <a:latin typeface="Consolas" panose="020B0609020204030204" pitchFamily="49" charset="0"/>
              </a:rPr>
              <a:t>error[E0004]: non-exhaustive patterns: `'\u{0}'..='`'`, `'b'..='d'`, `'f'..='h'` and 5 more not covered</a:t>
            </a:r>
          </a:p>
          <a:p>
            <a:r>
              <a:rPr lang="en-GB" sz="1200" dirty="0">
                <a:solidFill>
                  <a:schemeClr val="bg1"/>
                </a:solidFill>
                <a:latin typeface="Consolas" panose="020B0609020204030204" pitchFamily="49" charset="0"/>
              </a:rPr>
              <a:t> --&gt; matchit.rs:4:8</a:t>
            </a:r>
          </a:p>
          <a:p>
            <a:r>
              <a:rPr lang="en-GB" sz="1200" dirty="0">
                <a:solidFill>
                  <a:schemeClr val="bg1"/>
                </a:solidFill>
                <a:latin typeface="Consolas" panose="020B0609020204030204" pitchFamily="49" charset="0"/>
              </a:rPr>
              <a:t>  |</a:t>
            </a:r>
          </a:p>
          <a:p>
            <a:r>
              <a:rPr lang="en-GB" sz="1200" dirty="0">
                <a:solidFill>
                  <a:schemeClr val="bg1"/>
                </a:solidFill>
                <a:latin typeface="Consolas" panose="020B0609020204030204" pitchFamily="49" charset="0"/>
              </a:rPr>
              <a:t>4 |     match letter {</a:t>
            </a:r>
          </a:p>
          <a:p>
            <a:r>
              <a:rPr lang="en-GB" sz="1200" dirty="0">
                <a:solidFill>
                  <a:schemeClr val="bg1"/>
                </a:solidFill>
                <a:latin typeface="Consolas" panose="020B0609020204030204" pitchFamily="49" charset="0"/>
              </a:rPr>
              <a:t>  |           ^^^^^^ patterns `'\u{0}'..='`'`, `'b'..='d'`, `'f'..='h'` and 5 more not covered</a:t>
            </a:r>
          </a:p>
          <a:p>
            <a:r>
              <a:rPr lang="en-GB" sz="1200" dirty="0">
                <a:solidFill>
                  <a:schemeClr val="bg1"/>
                </a:solidFill>
                <a:latin typeface="Consolas" panose="020B0609020204030204" pitchFamily="49" charset="0"/>
              </a:rPr>
              <a:t>  |</a:t>
            </a:r>
          </a:p>
          <a:p>
            <a:r>
              <a:rPr lang="en-GB" sz="1200" dirty="0">
                <a:solidFill>
                  <a:schemeClr val="bg1"/>
                </a:solidFill>
                <a:latin typeface="Consolas" panose="020B0609020204030204" pitchFamily="49" charset="0"/>
              </a:rPr>
              <a:t>  = help: ensure that all possible cases are being handled, possibly by adding wildcards or more match arms</a:t>
            </a:r>
          </a:p>
          <a:p>
            <a:r>
              <a:rPr lang="en-GB" sz="1200" dirty="0">
                <a:solidFill>
                  <a:schemeClr val="bg1"/>
                </a:solidFill>
                <a:latin typeface="Consolas" panose="020B0609020204030204" pitchFamily="49" charset="0"/>
              </a:rPr>
              <a:t>  = note: the matched value is of type `char`</a:t>
            </a:r>
          </a:p>
          <a:p>
            <a:endParaRPr lang="en-GB" sz="1200" dirty="0">
              <a:solidFill>
                <a:schemeClr val="bg1"/>
              </a:solidFill>
              <a:latin typeface="Consolas" panose="020B0609020204030204" pitchFamily="49" charset="0"/>
            </a:endParaRPr>
          </a:p>
          <a:p>
            <a:r>
              <a:rPr lang="en-US" sz="1200" dirty="0">
                <a:solidFill>
                  <a:schemeClr val="bg1"/>
                </a:solidFill>
                <a:latin typeface="Consolas" panose="020B0609020204030204" pitchFamily="49" charset="0"/>
              </a:rPr>
              <a:t>error: aborting due to previous error</a:t>
            </a:r>
          </a:p>
          <a:p>
            <a:endParaRPr lang="en-US" sz="1200" dirty="0">
              <a:solidFill>
                <a:schemeClr val="bg1"/>
              </a:solidFill>
              <a:latin typeface="Consolas" panose="020B0609020204030204" pitchFamily="49" charset="0"/>
            </a:endParaRPr>
          </a:p>
          <a:p>
            <a:r>
              <a:rPr lang="en-US" sz="1200" dirty="0">
                <a:solidFill>
                  <a:schemeClr val="bg1"/>
                </a:solidFill>
                <a:latin typeface="Consolas" panose="020B0609020204030204" pitchFamily="49" charset="0"/>
              </a:rPr>
              <a:t>For more information about this error, try `</a:t>
            </a:r>
            <a:r>
              <a:rPr lang="en-US" sz="1200" dirty="0" err="1">
                <a:solidFill>
                  <a:schemeClr val="bg1"/>
                </a:solidFill>
                <a:latin typeface="Consolas" panose="020B0609020204030204" pitchFamily="49" charset="0"/>
              </a:rPr>
              <a:t>rustc</a:t>
            </a:r>
            <a:r>
              <a:rPr lang="en-US" sz="1200" dirty="0">
                <a:solidFill>
                  <a:schemeClr val="bg1"/>
                </a:solidFill>
                <a:latin typeface="Consolas" panose="020B0609020204030204" pitchFamily="49" charset="0"/>
              </a:rPr>
              <a:t> --explain E0004`.</a:t>
            </a:r>
          </a:p>
          <a:p>
            <a:endParaRPr lang="en-US" sz="1200" dirty="0">
              <a:solidFill>
                <a:schemeClr val="bg1"/>
              </a:solidFill>
              <a:latin typeface="Consolas" panose="020B0609020204030204" pitchFamily="49" charset="0"/>
            </a:endParaRPr>
          </a:p>
          <a:p>
            <a:endParaRPr lang="en-US" sz="1200" dirty="0">
              <a:solidFill>
                <a:schemeClr val="bg1"/>
              </a:solidFill>
              <a:latin typeface="Consolas" panose="020B0609020204030204" pitchFamily="49" charset="0"/>
            </a:endParaRPr>
          </a:p>
          <a:p>
            <a:r>
              <a:rPr lang="en-US" sz="1200" b="1" dirty="0">
                <a:solidFill>
                  <a:schemeClr val="bg1"/>
                </a:solidFill>
                <a:latin typeface="Consolas" panose="020B0609020204030204" pitchFamily="49" charset="0"/>
              </a:rPr>
              <a:t>Technical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solidFill>
                  <a:schemeClr val="bg1"/>
                </a:solidFill>
                <a:latin typeface="Consolas" panose="020B0609020204030204" pitchFamily="49" charset="0"/>
              </a:rPr>
              <a:t>In rust, the variable being checked ("letter" in this example), is called the "</a:t>
            </a:r>
            <a:r>
              <a:rPr lang="en-GB" sz="1200" b="0" dirty="0" err="1">
                <a:solidFill>
                  <a:schemeClr val="bg1"/>
                </a:solidFill>
                <a:latin typeface="Consolas" panose="020B0609020204030204" pitchFamily="49" charset="0"/>
              </a:rPr>
              <a:t>scrutinee</a:t>
            </a:r>
            <a:r>
              <a:rPr lang="en-GB" sz="1200" b="0" dirty="0">
                <a:solidFill>
                  <a:schemeClr val="bg1"/>
                </a:solidFill>
                <a:latin typeface="Consolas" panose="020B0609020204030204" pitchFamily="49" charset="0"/>
              </a:rPr>
              <a:t>".</a:t>
            </a:r>
          </a:p>
          <a:p>
            <a:endParaRPr lang="en-US" sz="1200" dirty="0">
              <a:solidFill>
                <a:schemeClr val="bg1"/>
              </a:solidFill>
              <a:latin typeface="Consolas" panose="020B0609020204030204" pitchFamily="49" charset="0"/>
            </a:endParaRPr>
          </a:p>
          <a:p>
            <a:endParaRPr lang="en-US" sz="1200" dirty="0">
              <a:solidFill>
                <a:schemeClr val="bg1"/>
              </a:solidFill>
              <a:latin typeface="Consolas" panose="020B0609020204030204" pitchFamily="49" charset="0"/>
            </a:endParaRPr>
          </a:p>
          <a:p>
            <a:r>
              <a:rPr lang="en-US" sz="1200" b="1" dirty="0">
                <a:solidFill>
                  <a:schemeClr val="bg1"/>
                </a:solidFill>
                <a:latin typeface="Consolas" panose="020B0609020204030204" pitchFamily="49" charset="0"/>
              </a:rPr>
              <a:t>Further reading:</a:t>
            </a:r>
          </a:p>
          <a:p>
            <a:r>
              <a:rPr lang="en-GB" sz="1200" dirty="0">
                <a:solidFill>
                  <a:schemeClr val="bg1"/>
                </a:solidFill>
                <a:latin typeface="Consolas" panose="020B0609020204030204" pitchFamily="49" charset="0"/>
              </a:rPr>
              <a:t>https://doc.rust-lang.org/rust-by-example/flow_control/match.html</a:t>
            </a:r>
          </a:p>
          <a:p>
            <a:r>
              <a:rPr lang="en-GB" sz="1200" dirty="0">
                <a:solidFill>
                  <a:schemeClr val="bg1"/>
                </a:solidFill>
                <a:latin typeface="Consolas" panose="020B0609020204030204" pitchFamily="49" charset="0"/>
              </a:rPr>
              <a:t>https://doc.rust-lang.org/reference/expressions/match-expr.html</a:t>
            </a:r>
          </a:p>
          <a:p>
            <a:r>
              <a:rPr lang="en-GB" sz="1200" dirty="0">
                <a:solidFill>
                  <a:schemeClr val="bg1"/>
                </a:solidFill>
                <a:latin typeface="Consolas" panose="020B0609020204030204" pitchFamily="49" charset="0"/>
              </a:rPr>
              <a:t>https://doc.rust-lang.org/book/ch06-02-match.html</a:t>
            </a:r>
          </a:p>
          <a:p>
            <a:r>
              <a:rPr lang="en-GB" sz="1200" dirty="0">
                <a:solidFill>
                  <a:schemeClr val="bg1"/>
                </a:solidFill>
                <a:latin typeface="Consolas" panose="020B0609020204030204" pitchFamily="49" charset="0"/>
              </a:rPr>
              <a:t>https://doc.rust-lang.org/book/ch18-03-pattern-syntax.html</a:t>
            </a:r>
          </a:p>
          <a:p>
            <a:endParaRPr lang="en-GB" sz="1200" dirty="0">
              <a:solidFill>
                <a:schemeClr val="bg1"/>
              </a:solidFill>
              <a:latin typeface="Consolas" panose="020B0609020204030204" pitchFamily="49" charset="0"/>
            </a:endParaRPr>
          </a:p>
          <a:p>
            <a:endParaRPr lang="en-GB" sz="1200" dirty="0">
              <a:solidFill>
                <a:schemeClr val="bg1"/>
              </a:solidFill>
              <a:latin typeface="Consolas" panose="020B0609020204030204" pitchFamily="49" charset="0"/>
            </a:endParaRP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14</a:t>
            </a:fld>
            <a:endParaRPr lang="en-GB"/>
          </a:p>
        </p:txBody>
      </p:sp>
    </p:spTree>
    <p:extLst>
      <p:ext uri="{BB962C8B-B14F-4D97-AF65-F5344CB8AC3E}">
        <p14:creationId xmlns:p14="http://schemas.microsoft.com/office/powerpoint/2010/main" val="32662671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 revisit the conditional variable assignment feature now that we've seen the match statement.</a:t>
            </a:r>
          </a:p>
          <a:p>
            <a:endParaRPr lang="en-GB" dirty="0"/>
          </a:p>
          <a:p>
            <a:r>
              <a:rPr lang="en-GB" dirty="0"/>
              <a:t>Hopefully, you'll agree that this style of implementation is a little easier to read.</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15</a:t>
            </a:fld>
            <a:endParaRPr lang="en-GB"/>
          </a:p>
        </p:txBody>
      </p:sp>
    </p:spTree>
    <p:extLst>
      <p:ext uri="{BB962C8B-B14F-4D97-AF65-F5344CB8AC3E}">
        <p14:creationId xmlns:p14="http://schemas.microsoft.com/office/powerpoint/2010/main" val="35235229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lab focuses on </a:t>
            </a:r>
          </a:p>
        </p:txBody>
      </p:sp>
      <p:sp>
        <p:nvSpPr>
          <p:cNvPr id="4" name="Slide Number Placeholder 3"/>
          <p:cNvSpPr>
            <a:spLocks noGrp="1"/>
          </p:cNvSpPr>
          <p:nvPr>
            <p:ph type="sldNum" sz="quarter" idx="5"/>
          </p:nvPr>
        </p:nvSpPr>
        <p:spPr/>
        <p:txBody>
          <a:bodyPr/>
          <a:lstStyle/>
          <a:p>
            <a:fld id="{548901C6-1DA1-FB44-ABEE-06A0FEB7738E}" type="slidenum">
              <a:rPr lang="en-GB" smtClean="0"/>
              <a:t>16</a:t>
            </a:fld>
            <a:endParaRPr lang="en-GB"/>
          </a:p>
        </p:txBody>
      </p:sp>
    </p:spTree>
    <p:extLst>
      <p:ext uri="{BB962C8B-B14F-4D97-AF65-F5344CB8AC3E}">
        <p14:creationId xmlns:p14="http://schemas.microsoft.com/office/powerpoint/2010/main" val="1669943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b="1" dirty="0"/>
              <a:t>Some key points to consider:</a:t>
            </a:r>
          </a:p>
          <a:p>
            <a:pPr marL="228600" indent="-228600">
              <a:buAutoNum type="arabicPeriod"/>
            </a:pPr>
            <a:endParaRPr lang="en-GB" b="0" dirty="0"/>
          </a:p>
          <a:p>
            <a:pPr marL="228600" indent="-228600">
              <a:buAutoNum type="arabicPeriod"/>
            </a:pPr>
            <a:r>
              <a:rPr lang="en-GB" b="0" dirty="0"/>
              <a:t>The for loop is enhanced by nature, typically used to iterate a fixed number of times or over an </a:t>
            </a:r>
            <a:r>
              <a:rPr lang="en-GB" b="0" dirty="0" err="1"/>
              <a:t>iterable</a:t>
            </a:r>
            <a:r>
              <a:rPr lang="en-GB" b="0" dirty="0"/>
              <a:t> data type, e.g. array or vector.</a:t>
            </a:r>
          </a:p>
          <a:p>
            <a:pPr marL="228600" indent="-228600">
              <a:buAutoNum type="arabicPeriod"/>
            </a:pPr>
            <a:r>
              <a:rPr lang="en-GB" b="0" dirty="0"/>
              <a:t>There is no post-conditioned loop, such as C's do…while.</a:t>
            </a:r>
          </a:p>
          <a:p>
            <a:pPr marL="228600" indent="-228600">
              <a:buAutoNum type="arabicPeriod"/>
            </a:pPr>
            <a:r>
              <a:rPr lang="en-GB" b="0" dirty="0"/>
              <a:t>The loop keyword initiates an indefinite (infinite) iteration which requires use of the exit to break.</a:t>
            </a:r>
          </a:p>
        </p:txBody>
      </p:sp>
      <p:sp>
        <p:nvSpPr>
          <p:cNvPr id="4" name="Slide Number Placeholder 3"/>
          <p:cNvSpPr>
            <a:spLocks noGrp="1"/>
          </p:cNvSpPr>
          <p:nvPr>
            <p:ph type="sldNum" sz="quarter" idx="5"/>
          </p:nvPr>
        </p:nvSpPr>
        <p:spPr/>
        <p:txBody>
          <a:bodyPr/>
          <a:lstStyle/>
          <a:p>
            <a:fld id="{548901C6-1DA1-FB44-ABEE-06A0FEB7738E}" type="slidenum">
              <a:rPr lang="en-GB" smtClean="0"/>
              <a:t>17</a:t>
            </a:fld>
            <a:endParaRPr lang="en-GB"/>
          </a:p>
        </p:txBody>
      </p:sp>
    </p:spTree>
    <p:extLst>
      <p:ext uri="{BB962C8B-B14F-4D97-AF65-F5344CB8AC3E}">
        <p14:creationId xmlns:p14="http://schemas.microsoft.com/office/powerpoint/2010/main" val="11027470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example we are exploring Rust's for loop.</a:t>
            </a:r>
          </a:p>
          <a:p>
            <a:endParaRPr lang="en-GB" dirty="0"/>
          </a:p>
          <a:p>
            <a:r>
              <a:rPr lang="en-GB" dirty="0"/>
              <a:t>The 0..4 is an example of using "range" notation; it yields values from the lowest to finish (exclusive) in steps of one, i.e. incrementally.   </a:t>
            </a:r>
          </a:p>
          <a:p>
            <a:endParaRPr lang="en-GB" dirty="0"/>
          </a:p>
          <a:p>
            <a:r>
              <a:rPr lang="en-GB" dirty="0"/>
              <a:t>The act of using the range construct creates an iterator.  It is this iterator that the for loop "acts" upon, stepping through its yielded values.  Once the iterator is exhausted (the last value in the range has been yielded), the loop is terminated.</a:t>
            </a:r>
          </a:p>
          <a:p>
            <a:endParaRPr lang="en-GB" dirty="0"/>
          </a:p>
          <a:p>
            <a:r>
              <a:rPr lang="en-GB" dirty="0"/>
              <a:t>We'll revisit the for loop and more complicated concepts such as </a:t>
            </a:r>
            <a:r>
              <a:rPr lang="en-GB" b="1" dirty="0"/>
              <a:t>iterator traits </a:t>
            </a:r>
            <a:r>
              <a:rPr lang="en-GB" dirty="0"/>
              <a:t>once we encounter data collections such as a vector.</a:t>
            </a:r>
          </a:p>
          <a:p>
            <a:endParaRPr lang="en-GB" dirty="0"/>
          </a:p>
          <a:p>
            <a:r>
              <a:rPr lang="en-GB" b="1" dirty="0"/>
              <a:t>Further reading:</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18</a:t>
            </a:fld>
            <a:endParaRPr lang="en-GB"/>
          </a:p>
        </p:txBody>
      </p:sp>
    </p:spTree>
    <p:extLst>
      <p:ext uri="{BB962C8B-B14F-4D97-AF65-F5344CB8AC3E}">
        <p14:creationId xmlns:p14="http://schemas.microsoft.com/office/powerpoint/2010/main" val="16721205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5"/>
          </p:nvPr>
        </p:nvSpPr>
        <p:spPr/>
        <p:txBody>
          <a:bodyPr/>
          <a:lstStyle/>
          <a:p>
            <a:fld id="{548901C6-1DA1-FB44-ABEE-06A0FEB7738E}" type="slidenum">
              <a:rPr lang="en-GB" smtClean="0"/>
              <a:t>19</a:t>
            </a:fld>
            <a:endParaRPr lang="en-GB"/>
          </a:p>
        </p:txBody>
      </p:sp>
    </p:spTree>
    <p:extLst>
      <p:ext uri="{BB962C8B-B14F-4D97-AF65-F5344CB8AC3E}">
        <p14:creationId xmlns:p14="http://schemas.microsoft.com/office/powerpoint/2010/main" val="1572988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a:t>
            </a:fld>
            <a:endParaRPr lang="en-GB"/>
          </a:p>
        </p:txBody>
      </p:sp>
    </p:spTree>
    <p:extLst>
      <p:ext uri="{BB962C8B-B14F-4D97-AF65-F5344CB8AC3E}">
        <p14:creationId xmlns:p14="http://schemas.microsoft.com/office/powerpoint/2010/main" val="1436808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Technical note</a:t>
            </a:r>
            <a:r>
              <a:rPr lang="en-GB" dirty="0"/>
              <a:t>.</a:t>
            </a:r>
          </a:p>
          <a:p>
            <a:endParaRPr lang="en-GB" dirty="0"/>
          </a:p>
          <a:p>
            <a:r>
              <a:rPr lang="en-GB" dirty="0"/>
              <a:t>The use of the enumerate() yields a tuple of loop index and its associated value; if you only needed the values, simple remove "</a:t>
            </a:r>
            <a:r>
              <a:rPr lang="en-GB" dirty="0" err="1"/>
              <a:t>i</a:t>
            </a:r>
            <a:r>
              <a:rPr lang="en-GB" dirty="0"/>
              <a:t>" from the loop and the enumerate().</a:t>
            </a:r>
          </a:p>
          <a:p>
            <a:endParaRPr lang="en-GB" dirty="0"/>
          </a:p>
          <a:p>
            <a:r>
              <a:rPr lang="en-GB" dirty="0"/>
              <a:t>We'll take a deeper look at iterators (and .</a:t>
            </a:r>
            <a:r>
              <a:rPr lang="en-GB" dirty="0" err="1"/>
              <a:t>iter</a:t>
            </a:r>
            <a:r>
              <a:rPr lang="en-GB" dirty="0"/>
              <a:t>(), .rev() and .enumerate() etc) in its own chapter.</a:t>
            </a:r>
          </a:p>
        </p:txBody>
      </p:sp>
      <p:sp>
        <p:nvSpPr>
          <p:cNvPr id="4" name="Slide Number Placeholder 3"/>
          <p:cNvSpPr>
            <a:spLocks noGrp="1"/>
          </p:cNvSpPr>
          <p:nvPr>
            <p:ph type="sldNum" sz="quarter" idx="5"/>
          </p:nvPr>
        </p:nvSpPr>
        <p:spPr/>
        <p:txBody>
          <a:bodyPr/>
          <a:lstStyle/>
          <a:p>
            <a:fld id="{548901C6-1DA1-FB44-ABEE-06A0FEB7738E}" type="slidenum">
              <a:rPr lang="en-GB" smtClean="0"/>
              <a:t>20</a:t>
            </a:fld>
            <a:endParaRPr lang="en-GB"/>
          </a:p>
        </p:txBody>
      </p:sp>
    </p:spTree>
    <p:extLst>
      <p:ext uri="{BB962C8B-B14F-4D97-AF65-F5344CB8AC3E}">
        <p14:creationId xmlns:p14="http://schemas.microsoft.com/office/powerpoint/2010/main" val="36417874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Further reading:</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21</a:t>
            </a:fld>
            <a:endParaRPr lang="en-GB"/>
          </a:p>
        </p:txBody>
      </p:sp>
    </p:spTree>
    <p:extLst>
      <p:ext uri="{BB962C8B-B14F-4D97-AF65-F5344CB8AC3E}">
        <p14:creationId xmlns:p14="http://schemas.microsoft.com/office/powerpoint/2010/main" val="39385251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dirty="0"/>
              <a:t>Rust's lack of a post-conditioned do…while loop (prevalent in C family languages like C++, Java, JavaScript etc) can be simulated using a combination of a loop and an if statement performing a break at the end of the iterated actions, e.g.</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loop {</a:t>
            </a:r>
          </a:p>
          <a:p>
            <a:pPr marL="0" indent="0">
              <a:buFont typeface="Arial" panose="020B0604020202020204" pitchFamily="34" charset="0"/>
              <a:buNone/>
            </a:pPr>
            <a:r>
              <a:rPr lang="en-GB" dirty="0"/>
              <a:t>   </a:t>
            </a:r>
          </a:p>
          <a:p>
            <a:pPr marL="0" indent="0">
              <a:buFont typeface="Arial" panose="020B0604020202020204" pitchFamily="34" charset="0"/>
              <a:buNone/>
            </a:pPr>
            <a:r>
              <a:rPr lang="en-GB" dirty="0"/>
              <a:t>    action 1</a:t>
            </a:r>
          </a:p>
          <a:p>
            <a:pPr marL="0" indent="0">
              <a:buFont typeface="Arial" panose="020B0604020202020204" pitchFamily="34" charset="0"/>
              <a:buNone/>
            </a:pPr>
            <a:r>
              <a:rPr lang="en-GB" dirty="0"/>
              <a:t>    action 2</a:t>
            </a:r>
          </a:p>
          <a:p>
            <a:pPr marL="0" indent="0">
              <a:buFont typeface="Arial" panose="020B0604020202020204" pitchFamily="34" charset="0"/>
              <a:buNone/>
            </a:pPr>
            <a:r>
              <a:rPr lang="en-GB" dirty="0"/>
              <a:t>    action 3</a:t>
            </a:r>
          </a:p>
          <a:p>
            <a:pPr marL="0" indent="0">
              <a:buFont typeface="Arial" panose="020B0604020202020204" pitchFamily="34" charset="0"/>
              <a:buNone/>
            </a:pPr>
            <a:r>
              <a:rPr lang="en-GB" dirty="0"/>
              <a:t>    :</a:t>
            </a:r>
          </a:p>
          <a:p>
            <a:pPr marL="0" indent="0">
              <a:buFont typeface="Arial" panose="020B0604020202020204" pitchFamily="34" charset="0"/>
              <a:buNone/>
            </a:pPr>
            <a:r>
              <a:rPr lang="en-GB" dirty="0"/>
              <a:t>    action </a:t>
            </a:r>
            <a:r>
              <a:rPr lang="en-GB" baseline="30000" dirty="0"/>
              <a:t>n</a:t>
            </a:r>
          </a:p>
          <a:p>
            <a:pPr marL="0" indent="0">
              <a:buFont typeface="Arial" panose="020B0604020202020204" pitchFamily="34" charset="0"/>
              <a:buNone/>
            </a:pPr>
            <a:endParaRPr lang="en-GB" baseline="30000" dirty="0"/>
          </a:p>
          <a:p>
            <a:pPr marL="0" indent="0">
              <a:buFont typeface="Arial" panose="020B0604020202020204" pitchFamily="34" charset="0"/>
              <a:buNone/>
            </a:pPr>
            <a:r>
              <a:rPr lang="en-GB" dirty="0"/>
              <a:t>    if &lt;some condition&gt; {</a:t>
            </a:r>
          </a:p>
          <a:p>
            <a:pPr marL="0" indent="0">
              <a:buFont typeface="Arial" panose="020B0604020202020204" pitchFamily="34" charset="0"/>
              <a:buNone/>
            </a:pPr>
            <a:r>
              <a:rPr lang="en-GB" dirty="0"/>
              <a:t>         break;</a:t>
            </a:r>
          </a:p>
          <a:p>
            <a:pPr marL="0" indent="0">
              <a:buFont typeface="Arial" panose="020B0604020202020204" pitchFamily="34" charset="0"/>
              <a:buNone/>
            </a:pPr>
            <a:r>
              <a:rPr lang="en-GB" dirty="0"/>
              <a:t>    }</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Essentially this type of logic allows us to implement a looping mechanism that has work </a:t>
            </a:r>
            <a:r>
              <a:rPr lang="en-GB" i="1" dirty="0"/>
              <a:t>at least once, i.e. a</a:t>
            </a:r>
            <a:r>
              <a:rPr lang="en-GB" dirty="0"/>
              <a:t> post-conditioned one.</a:t>
            </a:r>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r>
              <a:rPr lang="en-GB" dirty="0"/>
              <a:t>So, despite seeming to be an infinite loop, some flexibility exists:</a:t>
            </a:r>
          </a:p>
          <a:p>
            <a:pPr marL="0" indent="0">
              <a:buFont typeface="Arial" panose="020B0604020202020204" pitchFamily="34" charset="0"/>
              <a:buNone/>
            </a:pPr>
            <a:endParaRPr lang="en-GB" dirty="0"/>
          </a:p>
          <a:p>
            <a:pPr marL="285750" indent="-285750">
              <a:buFont typeface="Arial" panose="020B0604020202020204" pitchFamily="34" charset="0"/>
              <a:buChar char="•"/>
            </a:pPr>
            <a:r>
              <a:rPr lang="en-GB" dirty="0"/>
              <a:t>Use the </a:t>
            </a:r>
            <a:r>
              <a:rPr lang="en-GB" b="1" dirty="0">
                <a:latin typeface="Consolas" panose="020B0609020204030204" pitchFamily="49" charset="0"/>
              </a:rPr>
              <a:t>break</a:t>
            </a:r>
            <a:r>
              <a:rPr lang="en-GB" dirty="0"/>
              <a:t> statement (as in C family) to </a:t>
            </a:r>
            <a:r>
              <a:rPr lang="en-GB" i="1" dirty="0"/>
              <a:t>exit</a:t>
            </a:r>
            <a:r>
              <a:rPr lang="en-GB" dirty="0"/>
              <a:t> this loop at any time</a:t>
            </a:r>
          </a:p>
          <a:p>
            <a:pPr marL="285750" indent="-285750">
              <a:buFont typeface="Arial" panose="020B0604020202020204" pitchFamily="34" charset="0"/>
              <a:buChar char="•"/>
            </a:pPr>
            <a:r>
              <a:rPr lang="en-GB" b="0" dirty="0">
                <a:latin typeface="Consolas" panose="020B0609020204030204" pitchFamily="49" charset="0"/>
              </a:rPr>
              <a:t>Use</a:t>
            </a:r>
            <a:r>
              <a:rPr lang="en-GB" b="1" dirty="0">
                <a:latin typeface="Consolas" panose="020B0609020204030204" pitchFamily="49" charset="0"/>
              </a:rPr>
              <a:t> continue</a:t>
            </a:r>
            <a:r>
              <a:rPr lang="en-GB" dirty="0"/>
              <a:t> statement to </a:t>
            </a:r>
            <a:r>
              <a:rPr lang="en-GB" i="1" dirty="0"/>
              <a:t>bypass</a:t>
            </a:r>
            <a:r>
              <a:rPr lang="en-GB" dirty="0"/>
              <a:t> the rest of the loop's actions and start a new iteration</a:t>
            </a:r>
          </a:p>
          <a:p>
            <a:endParaRPr lang="en-GB" b="1" dirty="0"/>
          </a:p>
          <a:p>
            <a:endParaRPr lang="en-GB" b="1" dirty="0"/>
          </a:p>
          <a:p>
            <a:r>
              <a:rPr lang="en-GB" b="1" dirty="0"/>
              <a:t>Further reading:</a:t>
            </a:r>
          </a:p>
          <a:p>
            <a:r>
              <a:rPr lang="en-GB" dirty="0"/>
              <a:t>https://doc.rust-lang.org/rust-by-example/flow_control/loop.html</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22</a:t>
            </a:fld>
            <a:endParaRPr lang="en-GB"/>
          </a:p>
        </p:txBody>
      </p:sp>
    </p:spTree>
    <p:extLst>
      <p:ext uri="{BB962C8B-B14F-4D97-AF65-F5344CB8AC3E}">
        <p14:creationId xmlns:p14="http://schemas.microsoft.com/office/powerpoint/2010/main" val="42616182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23</a:t>
            </a:fld>
            <a:endParaRPr lang="en-GB"/>
          </a:p>
        </p:txBody>
      </p:sp>
    </p:spTree>
    <p:extLst>
      <p:ext uri="{BB962C8B-B14F-4D97-AF65-F5344CB8AC3E}">
        <p14:creationId xmlns:p14="http://schemas.microsoft.com/office/powerpoint/2010/main" val="26217046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Of course, there are easiest ways to process this, but this example affords a good look at a nested for loop and the use of the unit value ("( )") in the default arm of the match statement to basically say "do nothing".</a:t>
            </a:r>
          </a:p>
          <a:p>
            <a:endParaRPr lang="en-GB" dirty="0"/>
          </a:p>
          <a:p>
            <a:r>
              <a:rPr lang="en-GB" dirty="0"/>
              <a:t> </a:t>
            </a:r>
          </a:p>
        </p:txBody>
      </p:sp>
      <p:sp>
        <p:nvSpPr>
          <p:cNvPr id="4" name="Slide Number Placeholder 3"/>
          <p:cNvSpPr>
            <a:spLocks noGrp="1"/>
          </p:cNvSpPr>
          <p:nvPr>
            <p:ph type="sldNum" sz="quarter" idx="5"/>
          </p:nvPr>
        </p:nvSpPr>
        <p:spPr/>
        <p:txBody>
          <a:bodyPr/>
          <a:lstStyle/>
          <a:p>
            <a:fld id="{548901C6-1DA1-FB44-ABEE-06A0FEB7738E}" type="slidenum">
              <a:rPr lang="en-GB" smtClean="0"/>
              <a:t>24</a:t>
            </a:fld>
            <a:endParaRPr lang="en-GB"/>
          </a:p>
        </p:txBody>
      </p:sp>
    </p:spTree>
    <p:extLst>
      <p:ext uri="{BB962C8B-B14F-4D97-AF65-F5344CB8AC3E}">
        <p14:creationId xmlns:p14="http://schemas.microsoft.com/office/powerpoint/2010/main" val="6278917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25</a:t>
            </a:fld>
            <a:endParaRPr lang="en-GB"/>
          </a:p>
        </p:txBody>
      </p:sp>
    </p:spTree>
    <p:extLst>
      <p:ext uri="{BB962C8B-B14F-4D97-AF65-F5344CB8AC3E}">
        <p14:creationId xmlns:p14="http://schemas.microsoft.com/office/powerpoint/2010/main" val="40456708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lab focuses on solving problems which involve iterations</a:t>
            </a:r>
          </a:p>
        </p:txBody>
      </p:sp>
      <p:sp>
        <p:nvSpPr>
          <p:cNvPr id="4" name="Slide Number Placeholder 3"/>
          <p:cNvSpPr>
            <a:spLocks noGrp="1"/>
          </p:cNvSpPr>
          <p:nvPr>
            <p:ph type="sldNum" sz="quarter" idx="5"/>
          </p:nvPr>
        </p:nvSpPr>
        <p:spPr/>
        <p:txBody>
          <a:bodyPr/>
          <a:lstStyle/>
          <a:p>
            <a:fld id="{548901C6-1DA1-FB44-ABEE-06A0FEB7738E}" type="slidenum">
              <a:rPr lang="en-GB" smtClean="0"/>
              <a:t>26</a:t>
            </a:fld>
            <a:endParaRPr lang="en-GB"/>
          </a:p>
        </p:txBody>
      </p:sp>
    </p:spTree>
    <p:extLst>
      <p:ext uri="{BB962C8B-B14F-4D97-AF65-F5344CB8AC3E}">
        <p14:creationId xmlns:p14="http://schemas.microsoft.com/office/powerpoint/2010/main" val="26229673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27</a:t>
            </a:fld>
            <a:endParaRPr lang="en-GB"/>
          </a:p>
        </p:txBody>
      </p:sp>
    </p:spTree>
    <p:extLst>
      <p:ext uri="{BB962C8B-B14F-4D97-AF65-F5344CB8AC3E}">
        <p14:creationId xmlns:p14="http://schemas.microsoft.com/office/powerpoint/2010/main" val="6258664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t>28</a:t>
            </a:fld>
            <a:endParaRPr lang="en-GB"/>
          </a:p>
        </p:txBody>
      </p:sp>
    </p:spTree>
    <p:extLst>
      <p:ext uri="{BB962C8B-B14F-4D97-AF65-F5344CB8AC3E}">
        <p14:creationId xmlns:p14="http://schemas.microsoft.com/office/powerpoint/2010/main" val="42741477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Some additional information you may find useful…</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29</a:t>
            </a:fld>
            <a:endParaRPr lang="en-GB"/>
          </a:p>
        </p:txBody>
      </p:sp>
    </p:spTree>
    <p:extLst>
      <p:ext uri="{BB962C8B-B14F-4D97-AF65-F5344CB8AC3E}">
        <p14:creationId xmlns:p14="http://schemas.microsoft.com/office/powerpoint/2010/main" val="1274732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3</a:t>
            </a:fld>
            <a:endParaRPr lang="en-GB"/>
          </a:p>
        </p:txBody>
      </p:sp>
    </p:spTree>
    <p:extLst>
      <p:ext uri="{BB962C8B-B14F-4D97-AF65-F5344CB8AC3E}">
        <p14:creationId xmlns:p14="http://schemas.microsoft.com/office/powerpoint/2010/main" val="32427824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Rust, keywords are separated into three distinct categories.</a:t>
            </a:r>
          </a:p>
          <a:p>
            <a:endParaRPr lang="en-GB" dirty="0"/>
          </a:p>
          <a:p>
            <a:r>
              <a:rPr lang="en-GB" dirty="0"/>
              <a:t>These categories are:</a:t>
            </a:r>
          </a:p>
          <a:p>
            <a:endParaRPr lang="en-GB" dirty="0"/>
          </a:p>
          <a:p>
            <a:pPr marL="171450" indent="-171450">
              <a:buFont typeface="Arial" panose="020B0604020202020204" pitchFamily="34" charset="0"/>
              <a:buChar char="•"/>
            </a:pPr>
            <a:r>
              <a:rPr lang="en-GB" dirty="0"/>
              <a:t>Strict</a:t>
            </a:r>
          </a:p>
          <a:p>
            <a:pPr marL="171450" indent="-171450">
              <a:buFont typeface="Arial" panose="020B0604020202020204" pitchFamily="34" charset="0"/>
              <a:buChar char="•"/>
            </a:pPr>
            <a:r>
              <a:rPr lang="en-GB" dirty="0"/>
              <a:t>Reserved</a:t>
            </a:r>
          </a:p>
          <a:p>
            <a:pPr marL="171450" indent="-171450">
              <a:buFont typeface="Arial" panose="020B0604020202020204" pitchFamily="34" charset="0"/>
              <a:buChar char="•"/>
            </a:pPr>
            <a:r>
              <a:rPr lang="en-GB" dirty="0"/>
              <a:t>Weak</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Each category refers to the keywords level of restriction in terms of naming identifiers, e.g. items, variables, labels, crates etc.</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In detail then:</a:t>
            </a:r>
          </a:p>
          <a:p>
            <a:pPr marL="0" indent="0">
              <a:buFont typeface="Arial" panose="020B0604020202020204" pitchFamily="34" charset="0"/>
              <a:buNone/>
            </a:pPr>
            <a:endParaRPr lang="en-GB" dirty="0"/>
          </a:p>
          <a:p>
            <a:pPr marL="171450" indent="-171450">
              <a:buFont typeface="Arial" panose="020B0604020202020204" pitchFamily="34" charset="0"/>
              <a:buChar char="•"/>
            </a:pPr>
            <a:r>
              <a:rPr lang="en-GB" dirty="0"/>
              <a:t>Strict	- cannot be used for naming identifiers</a:t>
            </a:r>
          </a:p>
          <a:p>
            <a:pPr marL="171450" indent="-171450">
              <a:buFont typeface="Arial" panose="020B0604020202020204" pitchFamily="34" charset="0"/>
              <a:buChar char="•"/>
            </a:pPr>
            <a:r>
              <a:rPr lang="en-GB" dirty="0"/>
              <a:t>Reserved 	- at time of writing, these keywords are reserved for </a:t>
            </a:r>
            <a:r>
              <a:rPr lang="en-GB" i="1" dirty="0"/>
              <a:t>future</a:t>
            </a:r>
            <a:r>
              <a:rPr lang="en-GB" dirty="0"/>
              <a:t> use (to make existing code forward-compatible with new Rust language development)</a:t>
            </a:r>
          </a:p>
          <a:p>
            <a:pPr marL="171450" indent="-171450">
              <a:buFont typeface="Arial" panose="020B0604020202020204" pitchFamily="34" charset="0"/>
              <a:buChar char="•"/>
            </a:pPr>
            <a:r>
              <a:rPr lang="en-GB" dirty="0"/>
              <a:t>Weak	- only have special meaning in particular contexts, so may be usable as an identifier ("union" is the quoted example of this)</a:t>
            </a:r>
          </a:p>
          <a:p>
            <a:pPr marL="171450" indent="-171450">
              <a:buFont typeface="Arial" panose="020B0604020202020204" pitchFamily="34" charset="0"/>
              <a:buChar char="•"/>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r>
              <a:rPr lang="en-GB" dirty="0"/>
              <a:t>In addition it is possible to use </a:t>
            </a:r>
            <a:r>
              <a:rPr lang="en-GB" i="1" dirty="0"/>
              <a:t>raw</a:t>
            </a:r>
            <a:r>
              <a:rPr lang="en-GB" dirty="0"/>
              <a:t> identifiers.  A raw identifier allows you to use keywords as an identifier; simply prefix the keyword with "r#".</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For example…</a:t>
            </a:r>
          </a:p>
          <a:p>
            <a:pPr marL="0" indent="0">
              <a:buFont typeface="Arial" panose="020B0604020202020204" pitchFamily="34" charset="0"/>
              <a:buNone/>
            </a:pPr>
            <a:endParaRPr lang="en-GB" dirty="0"/>
          </a:p>
          <a:p>
            <a:pPr marL="0" indent="0">
              <a:buFont typeface="Arial" panose="020B0604020202020204" pitchFamily="34" charset="0"/>
              <a:buNone/>
            </a:pPr>
            <a:r>
              <a:rPr lang="en-GB" b="1" dirty="0" err="1"/>
              <a:t>fn</a:t>
            </a:r>
            <a:r>
              <a:rPr lang="en-GB" b="1" dirty="0"/>
              <a:t> move() {</a:t>
            </a:r>
          </a:p>
          <a:p>
            <a:pPr marL="0" indent="0">
              <a:buFont typeface="Arial" panose="020B0604020202020204" pitchFamily="34" charset="0"/>
              <a:buNone/>
            </a:pPr>
            <a:r>
              <a:rPr lang="en-GB" b="1" dirty="0"/>
              <a:t>     //do something…</a:t>
            </a:r>
          </a:p>
          <a:p>
            <a:pPr marL="0" indent="0">
              <a:buFont typeface="Arial" panose="020B0604020202020204" pitchFamily="34" charset="0"/>
              <a:buNone/>
            </a:pPr>
            <a:r>
              <a:rPr lang="en-GB" b="1" dirty="0"/>
              <a:t>} </a:t>
            </a:r>
          </a:p>
          <a:p>
            <a:pPr marL="0" indent="0">
              <a:buFont typeface="Arial" panose="020B0604020202020204" pitchFamily="34" charset="0"/>
              <a:buNone/>
            </a:pPr>
            <a:endParaRPr lang="en-GB" dirty="0"/>
          </a:p>
          <a:p>
            <a:pPr marL="0" indent="0">
              <a:buFont typeface="Arial" panose="020B0604020202020204" pitchFamily="34" charset="0"/>
              <a:buNone/>
            </a:pPr>
            <a:r>
              <a:rPr lang="en-GB" i="1" dirty="0"/>
              <a:t>won't </a:t>
            </a:r>
            <a:r>
              <a:rPr lang="en-GB" dirty="0"/>
              <a:t>compile.</a:t>
            </a:r>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r>
              <a:rPr lang="en-GB" dirty="0"/>
              <a:t>However, this </a:t>
            </a:r>
            <a:r>
              <a:rPr lang="en-GB" i="1" dirty="0"/>
              <a:t>will</a:t>
            </a:r>
            <a:r>
              <a:rPr lang="en-GB" dirty="0"/>
              <a:t>:</a:t>
            </a:r>
          </a:p>
          <a:p>
            <a:pPr marL="0" indent="0">
              <a:buFont typeface="Arial" panose="020B0604020202020204" pitchFamily="34" charset="0"/>
              <a:buNone/>
            </a:pPr>
            <a:endParaRPr lang="en-GB" dirty="0"/>
          </a:p>
          <a:p>
            <a:pPr marL="0" indent="0">
              <a:buFont typeface="Arial" panose="020B0604020202020204" pitchFamily="34" charset="0"/>
              <a:buNone/>
            </a:pPr>
            <a:r>
              <a:rPr lang="en-GB" dirty="0" err="1"/>
              <a:t>fn</a:t>
            </a:r>
            <a:r>
              <a:rPr lang="en-GB" dirty="0"/>
              <a:t> </a:t>
            </a:r>
            <a:r>
              <a:rPr lang="en-GB" b="1" dirty="0" err="1"/>
              <a:t>r#</a:t>
            </a:r>
            <a:r>
              <a:rPr lang="en-GB" dirty="0" err="1"/>
              <a:t>move</a:t>
            </a:r>
            <a:r>
              <a:rPr lang="en-GB" dirty="0"/>
              <a:t>() {</a:t>
            </a:r>
          </a:p>
          <a:p>
            <a:pPr marL="0" indent="0">
              <a:buFont typeface="Arial" panose="020B0604020202020204" pitchFamily="34" charset="0"/>
              <a:buNone/>
            </a:pPr>
            <a:r>
              <a:rPr lang="en-GB" dirty="0"/>
              <a:t>     //do something…</a:t>
            </a:r>
          </a:p>
          <a:p>
            <a:pPr marL="0" indent="0">
              <a:buFont typeface="Arial" panose="020B0604020202020204" pitchFamily="34" charset="0"/>
              <a:buNone/>
            </a:pPr>
            <a:r>
              <a:rPr lang="en-GB" dirty="0"/>
              <a:t>} </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In addition, the "r#" must also be used on the function call itself.</a:t>
            </a:r>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30</a:t>
            </a:fld>
            <a:endParaRPr lang="en-GB"/>
          </a:p>
        </p:txBody>
      </p:sp>
    </p:spTree>
    <p:extLst>
      <p:ext uri="{BB962C8B-B14F-4D97-AF65-F5344CB8AC3E}">
        <p14:creationId xmlns:p14="http://schemas.microsoft.com/office/powerpoint/2010/main" val="2880771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Selection-based program flow in Rust is not dissimilar to C's, although there are some noticeable differences:</a:t>
            </a:r>
          </a:p>
          <a:p>
            <a:endParaRPr lang="en-GB" b="0" dirty="0"/>
          </a:p>
          <a:p>
            <a:pPr marL="228600" indent="-228600">
              <a:buAutoNum type="arabicPeriod"/>
            </a:pPr>
            <a:r>
              <a:rPr lang="en-GB" b="0" dirty="0"/>
              <a:t>Unlike C (and more in line with Python), simple Boolean expressions do </a:t>
            </a:r>
            <a:r>
              <a:rPr lang="en-GB" b="0" i="1" dirty="0"/>
              <a:t>not</a:t>
            </a:r>
            <a:r>
              <a:rPr lang="en-GB" b="0" dirty="0"/>
              <a:t> require parenthesis.</a:t>
            </a:r>
          </a:p>
          <a:p>
            <a:pPr marL="228600" indent="-228600">
              <a:buAutoNum type="arabicPeriod"/>
            </a:pPr>
            <a:r>
              <a:rPr lang="en-GB" b="0" dirty="0"/>
              <a:t>The match statement is Rust's version of C's switch statement (but is probably used more flexibly and extensively)</a:t>
            </a:r>
          </a:p>
          <a:p>
            <a:pPr marL="228600" indent="-228600">
              <a:buAutoNum type="arabicPeriod"/>
            </a:pPr>
            <a:r>
              <a:rPr lang="en-GB" b="0" dirty="0"/>
              <a:t>Some operations that rely on C-style </a:t>
            </a:r>
            <a:r>
              <a:rPr lang="en-GB" b="0" i="1" dirty="0"/>
              <a:t>implicit</a:t>
            </a:r>
            <a:r>
              <a:rPr lang="en-GB" b="0" dirty="0"/>
              <a:t> data conversion won't compile in Rust (due to "type safety" concerns)</a:t>
            </a:r>
          </a:p>
          <a:p>
            <a:pPr marL="0" indent="0">
              <a:buNone/>
            </a:pPr>
            <a:endParaRPr lang="en-GB" b="0" dirty="0"/>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4</a:t>
            </a:fld>
            <a:endParaRPr lang="en-GB"/>
          </a:p>
        </p:txBody>
      </p:sp>
    </p:spTree>
    <p:extLst>
      <p:ext uri="{BB962C8B-B14F-4D97-AF65-F5344CB8AC3E}">
        <p14:creationId xmlns:p14="http://schemas.microsoft.com/office/powerpoint/2010/main" val="4286171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As you can see, it's a pretty familiar layout when using a simple if statement; just a few items to mention:</a:t>
            </a:r>
          </a:p>
          <a:p>
            <a:endParaRPr lang="en-GB" b="1" dirty="0"/>
          </a:p>
          <a:p>
            <a:r>
              <a:rPr lang="en-GB" b="1" dirty="0"/>
              <a:t>Things to note when comparing the C and Rust extracts:</a:t>
            </a:r>
          </a:p>
          <a:p>
            <a:endParaRPr lang="en-GB" b="1" dirty="0"/>
          </a:p>
          <a:p>
            <a:pPr marL="171450" indent="-171450">
              <a:buFont typeface="Arial" panose="020B0604020202020204" pitchFamily="34" charset="0"/>
              <a:buChar char="•"/>
            </a:pPr>
            <a:r>
              <a:rPr lang="en-GB" b="0" dirty="0"/>
              <a:t>No brackets are required around the if's statements conditional expression (in common with many other more modern languages, e.g. Python)</a:t>
            </a:r>
          </a:p>
          <a:p>
            <a:pPr marL="171450" indent="-171450">
              <a:buFont typeface="Arial" panose="020B0604020202020204" pitchFamily="34" charset="0"/>
              <a:buChar char="•"/>
            </a:pPr>
            <a:r>
              <a:rPr lang="en-GB" b="0" dirty="0"/>
              <a:t>Braces are used to indicate a block of code</a:t>
            </a:r>
          </a:p>
          <a:p>
            <a:pPr marL="171450" indent="-171450">
              <a:buFont typeface="Arial" panose="020B0604020202020204" pitchFamily="34" charset="0"/>
              <a:buChar char="•"/>
            </a:pPr>
            <a:r>
              <a:rPr lang="en-GB" b="0" dirty="0"/>
              <a:t>A K&amp;R style brace/indentation style is being used – but an Allman alternative would equally have worked.</a:t>
            </a:r>
          </a:p>
          <a:p>
            <a:pPr marL="171450" indent="-171450">
              <a:buFont typeface="Arial" panose="020B0604020202020204" pitchFamily="34" charset="0"/>
              <a:buChar char="•"/>
            </a:pPr>
            <a:r>
              <a:rPr lang="en-GB" b="0" dirty="0"/>
              <a:t>Blocks of code in an if statement (and an else) are often called "arms"</a:t>
            </a:r>
          </a:p>
          <a:p>
            <a:pPr marL="171450" indent="-171450">
              <a:buFont typeface="Arial" panose="020B0604020202020204" pitchFamily="34" charset="0"/>
              <a:buChar char="•"/>
            </a:pPr>
            <a:r>
              <a:rPr lang="en-GB" b="0" dirty="0"/>
              <a:t>Rust's </a:t>
            </a:r>
            <a:r>
              <a:rPr lang="en-GB" b="0" dirty="0" err="1"/>
              <a:t>eprintln</a:t>
            </a:r>
            <a:r>
              <a:rPr lang="en-GB" b="0" dirty="0"/>
              <a:t>! macro will automatically add a newline</a:t>
            </a:r>
          </a:p>
          <a:p>
            <a:endParaRPr lang="en-GB" b="1" dirty="0"/>
          </a:p>
          <a:p>
            <a:r>
              <a:rPr lang="en-GB" b="1" dirty="0"/>
              <a:t>Remember, general notes on indentation:</a:t>
            </a:r>
          </a:p>
          <a:p>
            <a:pPr marL="171450" indent="-171450">
              <a:buFont typeface="Arial" panose="020B0604020202020204" pitchFamily="34" charset="0"/>
              <a:buChar char="•"/>
            </a:pPr>
            <a:r>
              <a:rPr lang="en-GB" b="0" dirty="0"/>
              <a:t>always use spaces, not tabs</a:t>
            </a:r>
          </a:p>
          <a:p>
            <a:pPr marL="171450" indent="-171450">
              <a:buFont typeface="Arial" panose="020B0604020202020204" pitchFamily="34" charset="0"/>
              <a:buChar char="•"/>
            </a:pPr>
            <a:r>
              <a:rPr lang="en-GB" b="0" dirty="0"/>
              <a:t>each level of indentation is 4 spaces</a:t>
            </a:r>
          </a:p>
          <a:p>
            <a:pPr marL="171450" indent="-171450">
              <a:buFont typeface="Arial" panose="020B0604020202020204" pitchFamily="34" charset="0"/>
              <a:buChar char="•"/>
            </a:pPr>
            <a:r>
              <a:rPr lang="en-GB" b="0" dirty="0"/>
              <a:t>maximum width for a line is 100 characters</a:t>
            </a:r>
          </a:p>
          <a:p>
            <a:endParaRPr lang="en-GB" b="0" dirty="0"/>
          </a:p>
          <a:p>
            <a:r>
              <a:rPr lang="en-GB" b="1" dirty="0"/>
              <a:t>Source: Rust Style Guide</a:t>
            </a:r>
          </a:p>
          <a:p>
            <a:r>
              <a:rPr lang="en-GB" b="0" dirty="0"/>
              <a:t>https://github.com/rust-dev-tools/fmt-rfcs/blob/master/guide/guide.md</a:t>
            </a:r>
          </a:p>
          <a:p>
            <a:endParaRPr lang="en-GB" b="0" dirty="0"/>
          </a:p>
          <a:p>
            <a:endParaRPr lang="en-GB" b="0" dirty="0"/>
          </a:p>
        </p:txBody>
      </p:sp>
      <p:sp>
        <p:nvSpPr>
          <p:cNvPr id="4" name="Slide Number Placeholder 3"/>
          <p:cNvSpPr>
            <a:spLocks noGrp="1"/>
          </p:cNvSpPr>
          <p:nvPr>
            <p:ph type="sldNum" sz="quarter" idx="5"/>
          </p:nvPr>
        </p:nvSpPr>
        <p:spPr/>
        <p:txBody>
          <a:bodyPr/>
          <a:lstStyle/>
          <a:p>
            <a:fld id="{548901C6-1DA1-FB44-ABEE-06A0FEB7738E}" type="slidenum">
              <a:rPr lang="en-GB" smtClean="0"/>
              <a:t>5</a:t>
            </a:fld>
            <a:endParaRPr lang="en-GB"/>
          </a:p>
        </p:txBody>
      </p:sp>
    </p:spTree>
    <p:extLst>
      <p:ext uri="{BB962C8B-B14F-4D97-AF65-F5344CB8AC3E}">
        <p14:creationId xmlns:p14="http://schemas.microsoft.com/office/powerpoint/2010/main" val="3817026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556372"/>
                </a:solidFill>
                <a:effectLst/>
                <a:latin typeface="-apple-system"/>
              </a:rPr>
              <a:t>The </a:t>
            </a:r>
            <a:r>
              <a:rPr lang="en-US" b="1" i="0" dirty="0">
                <a:solidFill>
                  <a:srgbClr val="556372"/>
                </a:solidFill>
                <a:effectLst/>
                <a:latin typeface="-apple-system"/>
              </a:rPr>
              <a:t>&amp;&amp; (AND) </a:t>
            </a:r>
            <a:r>
              <a:rPr lang="en-US" b="0" i="0" dirty="0">
                <a:solidFill>
                  <a:srgbClr val="556372"/>
                </a:solidFill>
                <a:effectLst/>
                <a:latin typeface="-apple-system"/>
              </a:rPr>
              <a:t>operator is used to test if first condition and a second evaluate to true.   In this case, both of these conditions must equate to true before the associated code will execute.</a:t>
            </a:r>
          </a:p>
          <a:p>
            <a:endParaRPr lang="en-US" b="0" i="0" dirty="0">
              <a:solidFill>
                <a:srgbClr val="556372"/>
              </a:solidFill>
              <a:effectLst/>
              <a:latin typeface="-apple-system"/>
            </a:endParaRPr>
          </a:p>
          <a:p>
            <a:r>
              <a:rPr lang="en-US" b="0" i="0" dirty="0">
                <a:solidFill>
                  <a:srgbClr val="556372"/>
                </a:solidFill>
                <a:effectLst/>
                <a:latin typeface="-apple-system"/>
              </a:rPr>
              <a:t>In contrast, the </a:t>
            </a:r>
            <a:r>
              <a:rPr lang="en-US" b="1" i="0" dirty="0">
                <a:solidFill>
                  <a:srgbClr val="556372"/>
                </a:solidFill>
                <a:effectLst/>
                <a:latin typeface="-apple-system"/>
              </a:rPr>
              <a:t>|| (OR)</a:t>
            </a:r>
            <a:r>
              <a:rPr lang="en-US" b="0" i="0" dirty="0">
                <a:solidFill>
                  <a:srgbClr val="556372"/>
                </a:solidFill>
                <a:effectLst/>
                <a:latin typeface="-apple-system"/>
              </a:rPr>
              <a:t> operator is used to test if just one condition or another evaluates to true; only one of the conditions must prove true before the code will execute.</a:t>
            </a:r>
          </a:p>
          <a:p>
            <a:endParaRPr lang="en-US" b="0" i="0" dirty="0">
              <a:solidFill>
                <a:srgbClr val="556372"/>
              </a:solidFill>
              <a:effectLst/>
              <a:latin typeface="-apple-system"/>
            </a:endParaRPr>
          </a:p>
          <a:p>
            <a:r>
              <a:rPr lang="en-US" b="0" i="0" dirty="0">
                <a:solidFill>
                  <a:srgbClr val="556372"/>
                </a:solidFill>
                <a:effectLst/>
                <a:latin typeface="-apple-system"/>
              </a:rPr>
              <a:t>In both case, logic can be short-circuited at run-time:</a:t>
            </a:r>
          </a:p>
          <a:p>
            <a:endParaRPr lang="en-US" b="0" i="0" dirty="0">
              <a:solidFill>
                <a:srgbClr val="556372"/>
              </a:solidFill>
              <a:effectLst/>
              <a:latin typeface="-apple-system"/>
            </a:endParaRPr>
          </a:p>
          <a:p>
            <a:pPr marL="171450" indent="-171450">
              <a:buFont typeface="Arial" panose="020B0604020202020204" pitchFamily="34" charset="0"/>
              <a:buChar char="•"/>
            </a:pPr>
            <a:r>
              <a:rPr lang="en-US" b="0" i="0" dirty="0">
                <a:solidFill>
                  <a:srgbClr val="556372"/>
                </a:solidFill>
                <a:effectLst/>
                <a:latin typeface="-apple-system"/>
              </a:rPr>
              <a:t>In a AND test, if the first condition "fails" (evaluates to false), there is little point evaluating the second.</a:t>
            </a:r>
          </a:p>
          <a:p>
            <a:pPr marL="171450" indent="-171450">
              <a:buFont typeface="Arial" panose="020B0604020202020204" pitchFamily="34" charset="0"/>
              <a:buChar char="•"/>
            </a:pPr>
            <a:r>
              <a:rPr lang="en-US" b="0" i="0" dirty="0">
                <a:solidFill>
                  <a:srgbClr val="556372"/>
                </a:solidFill>
                <a:effectLst/>
                <a:latin typeface="-apple-system"/>
              </a:rPr>
              <a:t>In an OR test, if the first condition "passes" (evaluates to true), there is little point evaluating the second.</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6</a:t>
            </a:fld>
            <a:endParaRPr lang="en-GB"/>
          </a:p>
        </p:txBody>
      </p:sp>
    </p:spTree>
    <p:extLst>
      <p:ext uri="{BB962C8B-B14F-4D97-AF65-F5344CB8AC3E}">
        <p14:creationId xmlns:p14="http://schemas.microsoft.com/office/powerpoint/2010/main" val="440679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Source: Rust Style Guide</a:t>
            </a:r>
          </a:p>
          <a:p>
            <a:r>
              <a:rPr lang="en-GB" b="0" dirty="0"/>
              <a:t>https://github.com/rust-dev-tools/fmt-rfcs/blob/master/guide/guide.md</a:t>
            </a:r>
          </a:p>
          <a:p>
            <a:endParaRPr lang="en-GB" b="0" dirty="0"/>
          </a:p>
          <a:p>
            <a:endParaRPr lang="en-GB" b="0" dirty="0"/>
          </a:p>
        </p:txBody>
      </p:sp>
      <p:sp>
        <p:nvSpPr>
          <p:cNvPr id="4" name="Slide Number Placeholder 3"/>
          <p:cNvSpPr>
            <a:spLocks noGrp="1"/>
          </p:cNvSpPr>
          <p:nvPr>
            <p:ph type="sldNum" sz="quarter" idx="5"/>
          </p:nvPr>
        </p:nvSpPr>
        <p:spPr/>
        <p:txBody>
          <a:bodyPr/>
          <a:lstStyle/>
          <a:p>
            <a:fld id="{548901C6-1DA1-FB44-ABEE-06A0FEB7738E}" type="slidenum">
              <a:rPr lang="en-GB" smtClean="0"/>
              <a:t>7</a:t>
            </a:fld>
            <a:endParaRPr lang="en-GB"/>
          </a:p>
        </p:txBody>
      </p:sp>
    </p:spTree>
    <p:extLst>
      <p:ext uri="{BB962C8B-B14F-4D97-AF65-F5344CB8AC3E}">
        <p14:creationId xmlns:p14="http://schemas.microsoft.com/office/powerpoint/2010/main" val="17864016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As you can see, the coding flow and syntax is very similar here.</a:t>
            </a:r>
          </a:p>
          <a:p>
            <a:endParaRPr lang="en-GB" b="0" dirty="0"/>
          </a:p>
          <a:p>
            <a:r>
              <a:rPr lang="en-GB" b="0" dirty="0"/>
              <a:t>But as usual, if the nested block becomes large and unwieldy, better options (such as Match) are available…</a:t>
            </a:r>
          </a:p>
          <a:p>
            <a:endParaRPr lang="en-GB" b="0" dirty="0"/>
          </a:p>
          <a:p>
            <a:endParaRPr lang="en-GB" b="0" dirty="0"/>
          </a:p>
        </p:txBody>
      </p:sp>
      <p:sp>
        <p:nvSpPr>
          <p:cNvPr id="4" name="Slide Number Placeholder 3"/>
          <p:cNvSpPr>
            <a:spLocks noGrp="1"/>
          </p:cNvSpPr>
          <p:nvPr>
            <p:ph type="sldNum" sz="quarter" idx="5"/>
          </p:nvPr>
        </p:nvSpPr>
        <p:spPr/>
        <p:txBody>
          <a:bodyPr/>
          <a:lstStyle/>
          <a:p>
            <a:fld id="{548901C6-1DA1-FB44-ABEE-06A0FEB7738E}" type="slidenum">
              <a:rPr lang="en-GB" smtClean="0"/>
              <a:t>8</a:t>
            </a:fld>
            <a:endParaRPr lang="en-GB"/>
          </a:p>
        </p:txBody>
      </p:sp>
    </p:spTree>
    <p:extLst>
      <p:ext uri="{BB962C8B-B14F-4D97-AF65-F5344CB8AC3E}">
        <p14:creationId xmlns:p14="http://schemas.microsoft.com/office/powerpoint/2010/main" val="3418036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example, the software engineer has used C's underlying relationship between true/false and integers to create a conditional shortcut, i.e.</a:t>
            </a:r>
          </a:p>
          <a:p>
            <a:endParaRPr lang="en-GB" dirty="0"/>
          </a:p>
          <a:p>
            <a:r>
              <a:rPr lang="en-GB" dirty="0"/>
              <a:t>0 = false</a:t>
            </a:r>
          </a:p>
          <a:p>
            <a:r>
              <a:rPr lang="en-GB" dirty="0"/>
              <a:t>Non 0 = true</a:t>
            </a:r>
          </a:p>
          <a:p>
            <a:endParaRPr lang="en-GB" dirty="0"/>
          </a:p>
          <a:p>
            <a:r>
              <a:rPr lang="en-GB" dirty="0"/>
              <a:t>So, if the function returns a 0, result will become 0, thus false.  And any other returned values (1, -1, 99 etc) becomes true.</a:t>
            </a:r>
          </a:p>
          <a:p>
            <a:endParaRPr lang="en-GB" dirty="0"/>
          </a:p>
          <a:p>
            <a:endParaRPr lang="en-GB" dirty="0"/>
          </a:p>
          <a:p>
            <a:r>
              <a:rPr lang="en-GB" dirty="0"/>
              <a:t>Unlike other languages, Rust </a:t>
            </a:r>
            <a:r>
              <a:rPr lang="en-GB" b="1" dirty="0"/>
              <a:t>does not </a:t>
            </a:r>
            <a:r>
              <a:rPr lang="en-GB" dirty="0"/>
              <a:t>automatically convert non-Boolean types (like an integer) to a Boolean.</a:t>
            </a:r>
          </a:p>
          <a:p>
            <a:endParaRPr lang="en-GB" dirty="0"/>
          </a:p>
          <a:p>
            <a:r>
              <a:rPr lang="en-GB" dirty="0"/>
              <a:t>Rust, expects a condition which HAS to evaluate as a bool – anything else will generate an error.</a:t>
            </a:r>
          </a:p>
        </p:txBody>
      </p:sp>
      <p:sp>
        <p:nvSpPr>
          <p:cNvPr id="4" name="Slide Number Placeholder 3"/>
          <p:cNvSpPr>
            <a:spLocks noGrp="1"/>
          </p:cNvSpPr>
          <p:nvPr>
            <p:ph type="sldNum" sz="quarter" idx="5"/>
          </p:nvPr>
        </p:nvSpPr>
        <p:spPr/>
        <p:txBody>
          <a:bodyPr/>
          <a:lstStyle/>
          <a:p>
            <a:fld id="{548901C6-1DA1-FB44-ABEE-06A0FEB7738E}" type="slidenum">
              <a:rPr lang="en-GB" smtClean="0"/>
              <a:t>9</a:t>
            </a:fld>
            <a:endParaRPr lang="en-GB"/>
          </a:p>
        </p:txBody>
      </p:sp>
    </p:spTree>
    <p:extLst>
      <p:ext uri="{BB962C8B-B14F-4D97-AF65-F5344CB8AC3E}">
        <p14:creationId xmlns:p14="http://schemas.microsoft.com/office/powerpoint/2010/main" val="37056795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dirty="0"/>
              <a:t>Click to edit Master title style</a:t>
            </a:r>
            <a:endParaRPr lang="en-GB" noProof="0" dirty="0"/>
          </a:p>
        </p:txBody>
      </p:sp>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856846588"/>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Orange Background A">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944"/>
          <a:stretch/>
        </p:blipFill>
        <p:spPr>
          <a:xfrm>
            <a:off x="0" y="-1"/>
            <a:ext cx="12192000" cy="6862273"/>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1799002601"/>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Orange Background B">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607"/>
          <a:stretch/>
        </p:blipFill>
        <p:spPr>
          <a:xfrm>
            <a:off x="0" y="-1"/>
            <a:ext cx="12192000" cy="688791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22632"/>
          </a:xfrm>
        </p:spPr>
        <p:txBody>
          <a:bodyPr/>
          <a:lstStyle/>
          <a:p>
            <a:pPr lvl="0"/>
            <a:r>
              <a:rPr lang="en-US"/>
              <a:t>Edit Master text styles</a:t>
            </a:r>
          </a:p>
        </p:txBody>
      </p:sp>
    </p:spTree>
    <p:extLst>
      <p:ext uri="{BB962C8B-B14F-4D97-AF65-F5344CB8AC3E}">
        <p14:creationId xmlns:p14="http://schemas.microsoft.com/office/powerpoint/2010/main" val="2494511756"/>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Orange Background C">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832"/>
          <a:stretch/>
        </p:blipFill>
        <p:spPr>
          <a:xfrm>
            <a:off x="0" y="1"/>
            <a:ext cx="12192000" cy="6870818"/>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1602370851"/>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5846"/>
          </a:xfrm>
        </p:spPr>
        <p:txBody>
          <a:bodyPr/>
          <a:lstStyle/>
          <a:p>
            <a:pPr lvl="0"/>
            <a:r>
              <a:rPr lang="en-US"/>
              <a:t>Edit Master text styles</a:t>
            </a:r>
          </a:p>
        </p:txBody>
      </p:sp>
    </p:spTree>
    <p:extLst>
      <p:ext uri="{BB962C8B-B14F-4D97-AF65-F5344CB8AC3E}">
        <p14:creationId xmlns:p14="http://schemas.microsoft.com/office/powerpoint/2010/main" val="439982214"/>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2756165539"/>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3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300" y="5768975"/>
            <a:ext cx="3824288" cy="714393"/>
          </a:xfrm>
        </p:spPr>
        <p:txBody>
          <a:bodyPr/>
          <a:lstStyle/>
          <a:p>
            <a:pPr lvl="0"/>
            <a:r>
              <a:rPr lang="en-US"/>
              <a:t>Edit Master text styles</a:t>
            </a:r>
          </a:p>
        </p:txBody>
      </p:sp>
    </p:spTree>
    <p:extLst>
      <p:ext uri="{BB962C8B-B14F-4D97-AF65-F5344CB8AC3E}">
        <p14:creationId xmlns:p14="http://schemas.microsoft.com/office/powerpoint/2010/main" val="2928394329"/>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01 Section Divider">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1" name="Title 1">
            <a:extLst>
              <a:ext uri="{FF2B5EF4-FFF2-40B4-BE49-F238E27FC236}">
                <a16:creationId xmlns:a16="http://schemas.microsoft.com/office/drawing/2014/main" id="{EBBB6D40-B4C9-8B4A-B2A6-126F64906376}"/>
              </a:ext>
            </a:extLst>
          </p:cNvPr>
          <p:cNvSpPr>
            <a:spLocks noGrp="1"/>
          </p:cNvSpPr>
          <p:nvPr>
            <p:ph type="ctrTitle"/>
          </p:nvPr>
        </p:nvSpPr>
        <p:spPr>
          <a:xfrm>
            <a:off x="384784" y="343368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3451938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02 Section Divider">
    <p:bg>
      <p:bgPr>
        <a:solidFill>
          <a:schemeClr val="accent6"/>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3" name="Title 1">
            <a:extLst>
              <a:ext uri="{FF2B5EF4-FFF2-40B4-BE49-F238E27FC236}">
                <a16:creationId xmlns:a16="http://schemas.microsoft.com/office/drawing/2014/main" id="{EBBB6D40-B4C9-8B4A-B2A6-126F64906376}"/>
              </a:ext>
            </a:extLst>
          </p:cNvPr>
          <p:cNvSpPr>
            <a:spLocks noGrp="1"/>
          </p:cNvSpPr>
          <p:nvPr>
            <p:ph type="ctrTitle"/>
          </p:nvPr>
        </p:nvSpPr>
        <p:spPr>
          <a:xfrm>
            <a:off x="376238" y="1756434"/>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 y="1897166"/>
            <a:ext cx="11479292" cy="4960834"/>
          </a:xfrm>
          <a:prstGeom prst="rect">
            <a:avLst/>
          </a:prstGeom>
        </p:spPr>
      </p:pic>
    </p:spTree>
    <p:extLst>
      <p:ext uri="{BB962C8B-B14F-4D97-AF65-F5344CB8AC3E}">
        <p14:creationId xmlns:p14="http://schemas.microsoft.com/office/powerpoint/2010/main" val="1254177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03 Section Divider">
    <p:bg>
      <p:bgPr>
        <a:solidFill>
          <a:schemeClr val="accent3"/>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pic>
        <p:nvPicPr>
          <p:cNvPr id="4" name="Picture 3"/>
          <p:cNvPicPr>
            <a:picLocks noChangeAspect="1"/>
          </p:cNvPicPr>
          <p:nvPr userDrawn="1"/>
        </p:nvPicPr>
        <p:blipFill rotWithShape="1">
          <a:blip r:embed="rId3">
            <a:extLst>
              <a:ext uri="{28A0092B-C50C-407E-A947-70E740481C1C}">
                <a14:useLocalDpi xmlns:a14="http://schemas.microsoft.com/office/drawing/2010/main" val="0"/>
              </a:ext>
            </a:extLst>
          </a:blip>
          <a:srcRect l="42453"/>
          <a:stretch/>
        </p:blipFill>
        <p:spPr>
          <a:xfrm>
            <a:off x="-1" y="2138695"/>
            <a:ext cx="11137643" cy="4973375"/>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29269145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04 Section Divider">
    <p:bg>
      <p:bgPr>
        <a:solidFill>
          <a:schemeClr val="accent4"/>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5627171" cy="2277604"/>
          </a:xfrm>
        </p:spPr>
        <p:txBody>
          <a:bodyPr anchor="b" anchorCtr="0">
            <a:noAutofit/>
          </a:bodyPr>
          <a:lstStyle>
            <a:lvl1pPr algn="l">
              <a:lnSpc>
                <a:spcPts val="6000"/>
              </a:lnSpc>
              <a:defRPr sz="5600">
                <a:solidFill>
                  <a:schemeClr val="bg1"/>
                </a:solidFill>
              </a:defRPr>
            </a:lvl1pPr>
          </a:lstStyle>
          <a:p>
            <a:r>
              <a:rPr lang="en-US" noProof="0"/>
              <a:t>Click to edit Master title style</a:t>
            </a:r>
            <a:endParaRPr lang="en-GB" noProof="0" dirty="0"/>
          </a:p>
        </p:txBody>
      </p:sp>
      <p:pic>
        <p:nvPicPr>
          <p:cNvPr id="7" name="Picture 6"/>
          <p:cNvPicPr>
            <a:picLocks noChangeAspect="1"/>
          </p:cNvPicPr>
          <p:nvPr userDrawn="1"/>
        </p:nvPicPr>
        <p:blipFill rotWithShape="1">
          <a:blip r:embed="rId3">
            <a:biLevel thresh="25000"/>
            <a:extLst>
              <a:ext uri="{28A0092B-C50C-407E-A947-70E740481C1C}">
                <a14:useLocalDpi xmlns:a14="http://schemas.microsoft.com/office/drawing/2010/main" val="0"/>
              </a:ext>
            </a:extLst>
          </a:blip>
          <a:srcRect l="2277"/>
          <a:stretch/>
        </p:blipFill>
        <p:spPr>
          <a:xfrm>
            <a:off x="0" y="2294314"/>
            <a:ext cx="9545652" cy="4066446"/>
          </a:xfrm>
          <a:prstGeom prst="rect">
            <a:avLst/>
          </a:prstGeom>
        </p:spPr>
      </p:pic>
    </p:spTree>
    <p:extLst>
      <p:ext uri="{BB962C8B-B14F-4D97-AF65-F5344CB8AC3E}">
        <p14:creationId xmlns:p14="http://schemas.microsoft.com/office/powerpoint/2010/main" val="4113690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Teal">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ents or agenda">
    <p:spTree>
      <p:nvGrpSpPr>
        <p:cNvPr id="1" name=""/>
        <p:cNvGrpSpPr/>
        <p:nvPr/>
      </p:nvGrpSpPr>
      <p:grpSpPr>
        <a:xfrm>
          <a:off x="0" y="0"/>
          <a:ext cx="0" cy="0"/>
          <a:chOff x="0" y="0"/>
          <a:chExt cx="0" cy="0"/>
        </a:xfrm>
      </p:grpSpPr>
      <p:cxnSp>
        <p:nvCxnSpPr>
          <p:cNvPr id="13" name="Straight Connector 12"/>
          <p:cNvCxnSpPr/>
          <p:nvPr userDrawn="1"/>
        </p:nvCxnSpPr>
        <p:spPr>
          <a:xfrm>
            <a:off x="3101975" y="1925767"/>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3101975" y="2587060"/>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3101975" y="3248353"/>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3101975" y="3909646"/>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101975" y="4570939"/>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3101975" y="5232231"/>
            <a:ext cx="8523287" cy="0"/>
          </a:xfrm>
          <a:prstGeom prst="line">
            <a:avLst/>
          </a:prstGeom>
          <a:ln w="19050">
            <a:solidFill>
              <a:srgbClr val="004050"/>
            </a:solidFill>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25640" y="3666044"/>
            <a:ext cx="2923326" cy="2198740"/>
          </a:xfrm>
          <a:prstGeom prst="rect">
            <a:avLst/>
          </a:prstGeom>
        </p:spPr>
      </p:pic>
      <p:sp>
        <p:nvSpPr>
          <p:cNvPr id="30" name="Text Placeholder 2"/>
          <p:cNvSpPr>
            <a:spLocks noGrp="1"/>
          </p:cNvSpPr>
          <p:nvPr>
            <p:ph type="body" sz="quarter" idx="10" hasCustomPrompt="1"/>
          </p:nvPr>
        </p:nvSpPr>
        <p:spPr>
          <a:xfrm>
            <a:off x="384784" y="1925767"/>
            <a:ext cx="2521449" cy="1962150"/>
          </a:xfrm>
        </p:spPr>
        <p:txBody>
          <a:bodyPr/>
          <a:lstStyle>
            <a:lvl1pPr marL="0" indent="0">
              <a:lnSpc>
                <a:spcPct val="90000"/>
              </a:lnSpc>
              <a:spcAft>
                <a:spcPts val="0"/>
              </a:spcAft>
              <a:buFont typeface="Arial" panose="020B0604020202020204" pitchFamily="34" charset="0"/>
              <a:buNone/>
              <a:defRPr sz="3200" cap="all"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ADD TITLE</a:t>
            </a:r>
          </a:p>
        </p:txBody>
      </p:sp>
      <p:sp>
        <p:nvSpPr>
          <p:cNvPr id="5" name="Text Placeholder 4"/>
          <p:cNvSpPr>
            <a:spLocks noGrp="1"/>
          </p:cNvSpPr>
          <p:nvPr>
            <p:ph type="body" sz="quarter" idx="11" hasCustomPrompt="1"/>
          </p:nvPr>
        </p:nvSpPr>
        <p:spPr>
          <a:xfrm>
            <a:off x="3299565" y="2060614"/>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7" name="Text Placeholder 6"/>
          <p:cNvSpPr>
            <a:spLocks noGrp="1"/>
          </p:cNvSpPr>
          <p:nvPr>
            <p:ph type="body" sz="quarter" idx="12" hasCustomPrompt="1"/>
          </p:nvPr>
        </p:nvSpPr>
        <p:spPr>
          <a:xfrm>
            <a:off x="5037138" y="2107781"/>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38" name="Text Placeholder 4"/>
          <p:cNvSpPr>
            <a:spLocks noGrp="1"/>
          </p:cNvSpPr>
          <p:nvPr>
            <p:ph type="body" sz="quarter" idx="13" hasCustomPrompt="1"/>
          </p:nvPr>
        </p:nvSpPr>
        <p:spPr>
          <a:xfrm>
            <a:off x="3299565" y="2721905"/>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39" name="Text Placeholder 6"/>
          <p:cNvSpPr>
            <a:spLocks noGrp="1"/>
          </p:cNvSpPr>
          <p:nvPr>
            <p:ph type="body" sz="quarter" idx="14" hasCustomPrompt="1"/>
          </p:nvPr>
        </p:nvSpPr>
        <p:spPr>
          <a:xfrm>
            <a:off x="5037138" y="2769072"/>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0" name="Text Placeholder 4"/>
          <p:cNvSpPr>
            <a:spLocks noGrp="1"/>
          </p:cNvSpPr>
          <p:nvPr>
            <p:ph type="body" sz="quarter" idx="15" hasCustomPrompt="1"/>
          </p:nvPr>
        </p:nvSpPr>
        <p:spPr>
          <a:xfrm>
            <a:off x="3305695" y="3380601"/>
            <a:ext cx="951760" cy="426737"/>
          </a:xfrm>
        </p:spPr>
        <p:txBody>
          <a:bodyPr/>
          <a:lstStyle>
            <a:lvl1pPr marL="0" indent="0">
              <a:lnSpc>
                <a:spcPct val="100000"/>
              </a:lnSpc>
              <a:spcAft>
                <a:spcPts val="0"/>
              </a:spcAft>
              <a:buFont typeface="Arial" panose="020B0604020202020204" pitchFamily="34" charset="0"/>
              <a:buNone/>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GB" dirty="0"/>
              <a:t>TEXT</a:t>
            </a:r>
          </a:p>
        </p:txBody>
      </p:sp>
      <p:sp>
        <p:nvSpPr>
          <p:cNvPr id="41" name="Text Placeholder 6"/>
          <p:cNvSpPr>
            <a:spLocks noGrp="1"/>
          </p:cNvSpPr>
          <p:nvPr>
            <p:ph type="body" sz="quarter" idx="16" hasCustomPrompt="1"/>
          </p:nvPr>
        </p:nvSpPr>
        <p:spPr>
          <a:xfrm>
            <a:off x="5043268" y="3427768"/>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2" name="Text Placeholder 4"/>
          <p:cNvSpPr>
            <a:spLocks noGrp="1"/>
          </p:cNvSpPr>
          <p:nvPr>
            <p:ph type="body" sz="quarter" idx="17" hasCustomPrompt="1"/>
          </p:nvPr>
        </p:nvSpPr>
        <p:spPr>
          <a:xfrm>
            <a:off x="3305695" y="4035597"/>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3" name="Text Placeholder 6"/>
          <p:cNvSpPr>
            <a:spLocks noGrp="1"/>
          </p:cNvSpPr>
          <p:nvPr>
            <p:ph type="body" sz="quarter" idx="18" hasCustomPrompt="1"/>
          </p:nvPr>
        </p:nvSpPr>
        <p:spPr>
          <a:xfrm>
            <a:off x="5043268" y="4082764"/>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4" name="Text Placeholder 4"/>
          <p:cNvSpPr>
            <a:spLocks noGrp="1"/>
          </p:cNvSpPr>
          <p:nvPr>
            <p:ph type="body" sz="quarter" idx="19" hasCustomPrompt="1"/>
          </p:nvPr>
        </p:nvSpPr>
        <p:spPr>
          <a:xfrm>
            <a:off x="3299564" y="4700588"/>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5" name="Text Placeholder 6"/>
          <p:cNvSpPr>
            <a:spLocks noGrp="1"/>
          </p:cNvSpPr>
          <p:nvPr>
            <p:ph type="body" sz="quarter" idx="20" hasCustomPrompt="1"/>
          </p:nvPr>
        </p:nvSpPr>
        <p:spPr>
          <a:xfrm>
            <a:off x="5037137" y="4747755"/>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sp>
        <p:nvSpPr>
          <p:cNvPr id="46" name="Text Placeholder 4"/>
          <p:cNvSpPr>
            <a:spLocks noGrp="1"/>
          </p:cNvSpPr>
          <p:nvPr>
            <p:ph type="body" sz="quarter" idx="21" hasCustomPrompt="1"/>
          </p:nvPr>
        </p:nvSpPr>
        <p:spPr>
          <a:xfrm>
            <a:off x="3305695" y="5378225"/>
            <a:ext cx="951760" cy="426737"/>
          </a:xfrm>
        </p:spPr>
        <p:txBody>
          <a:bodyPr/>
          <a:lstStyle>
            <a:lvl1pPr marL="0" marR="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sz="2800"/>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marL="0" marR="0" lvl="0" indent="0" algn="l" defTabSz="914400" rtl="0" eaLnBrk="1" fontAlgn="auto" latinLnBrk="0" hangingPunct="1">
              <a:lnSpc>
                <a:spcPct val="100000"/>
              </a:lnSpc>
              <a:spcBef>
                <a:spcPts val="0"/>
              </a:spcBef>
              <a:spcAft>
                <a:spcPts val="0"/>
              </a:spcAft>
              <a:buClrTx/>
              <a:buSzPct val="115000"/>
              <a:buFont typeface="Arial" panose="020B0604020202020204" pitchFamily="34" charset="0"/>
              <a:buNone/>
              <a:tabLst/>
              <a:defRPr/>
            </a:pPr>
            <a:r>
              <a:rPr lang="en-GB" dirty="0"/>
              <a:t>TEXT</a:t>
            </a:r>
          </a:p>
        </p:txBody>
      </p:sp>
      <p:sp>
        <p:nvSpPr>
          <p:cNvPr id="47" name="Text Placeholder 6"/>
          <p:cNvSpPr>
            <a:spLocks noGrp="1"/>
          </p:cNvSpPr>
          <p:nvPr>
            <p:ph type="body" sz="quarter" idx="22" hasCustomPrompt="1"/>
          </p:nvPr>
        </p:nvSpPr>
        <p:spPr>
          <a:xfrm>
            <a:off x="5043268" y="5425392"/>
            <a:ext cx="6588125" cy="37628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stStyle>
          <a:p>
            <a:pPr marL="0" marR="0" lvl="0" indent="0" algn="l" defTabSz="914400" rtl="0" eaLnBrk="1" fontAlgn="auto" latinLnBrk="0" hangingPunct="1">
              <a:lnSpc>
                <a:spcPts val="2200"/>
              </a:lnSpc>
              <a:spcBef>
                <a:spcPts val="0"/>
              </a:spcBef>
              <a:spcAft>
                <a:spcPts val="650"/>
              </a:spcAft>
              <a:buClrTx/>
              <a:buSzPct val="115000"/>
              <a:buFontTx/>
              <a:buNone/>
              <a:tabLst/>
              <a:defRPr/>
            </a:pPr>
            <a:r>
              <a:rPr lang="en-GB" sz="1800" b="0" i="0" kern="1200" dirty="0">
                <a:solidFill>
                  <a:srgbClr val="004050"/>
                </a:solidFill>
                <a:latin typeface="Montserrat"/>
                <a:ea typeface="+mn-ea"/>
                <a:cs typeface="Montserrat"/>
              </a:rPr>
              <a:t>Lorem ipsum </a:t>
            </a:r>
            <a:r>
              <a:rPr lang="en-GB" sz="1800" b="0" i="0" kern="1200" dirty="0" err="1">
                <a:solidFill>
                  <a:srgbClr val="004050"/>
                </a:solidFill>
                <a:latin typeface="Montserrat"/>
                <a:ea typeface="+mn-ea"/>
                <a:cs typeface="Montserrat"/>
              </a:rPr>
              <a:t>dolor</a:t>
            </a:r>
            <a:r>
              <a:rPr lang="en-GB" sz="1800" b="0" i="0" kern="1200" dirty="0">
                <a:solidFill>
                  <a:srgbClr val="004050"/>
                </a:solidFill>
                <a:latin typeface="Montserrat"/>
                <a:ea typeface="+mn-ea"/>
                <a:cs typeface="Montserrat"/>
              </a:rPr>
              <a:t> sit </a:t>
            </a:r>
            <a:r>
              <a:rPr lang="en-GB" sz="1800" b="0" i="0" kern="1200" dirty="0" err="1">
                <a:solidFill>
                  <a:srgbClr val="004050"/>
                </a:solidFill>
                <a:latin typeface="Montserrat"/>
                <a:ea typeface="+mn-ea"/>
                <a:cs typeface="Montserrat"/>
              </a:rPr>
              <a:t>amet</a:t>
            </a:r>
            <a:endParaRPr lang="en-GB" sz="1800" dirty="0">
              <a:solidFill>
                <a:srgbClr val="004050"/>
              </a:solidFill>
            </a:endParaRPr>
          </a:p>
          <a:p>
            <a:pPr lvl="0"/>
            <a:endParaRPr lang="en-GB" dirty="0"/>
          </a:p>
        </p:txBody>
      </p:sp>
      <p:pic>
        <p:nvPicPr>
          <p:cNvPr id="23"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755038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ext Slide A">
    <p:spTree>
      <p:nvGrpSpPr>
        <p:cNvPr id="1" name=""/>
        <p:cNvGrpSpPr/>
        <p:nvPr/>
      </p:nvGrpSpPr>
      <p:grpSpPr>
        <a:xfrm>
          <a:off x="0" y="0"/>
          <a:ext cx="0" cy="0"/>
          <a:chOff x="0" y="0"/>
          <a:chExt cx="0" cy="0"/>
        </a:xfrm>
      </p:grpSpPr>
      <p:pic>
        <p:nvPicPr>
          <p:cNvPr id="40" name="Picture 39"/>
          <p:cNvPicPr>
            <a:picLocks noChangeAspect="1"/>
          </p:cNvPicPr>
          <p:nvPr userDrawn="1"/>
        </p:nvPicPr>
        <p:blipFill rotWithShape="1">
          <a:blip r:embed="rId2">
            <a:extLst>
              <a:ext uri="{28A0092B-C50C-407E-A947-70E740481C1C}">
                <a14:useLocalDpi xmlns:a14="http://schemas.microsoft.com/office/drawing/2010/main" val="0"/>
              </a:ext>
            </a:extLst>
          </a:blip>
          <a:srcRect l="42453"/>
          <a:stretch/>
        </p:blipFill>
        <p:spPr>
          <a:xfrm>
            <a:off x="0" y="3432381"/>
            <a:ext cx="5788325" cy="2584704"/>
          </a:xfrm>
          <a:prstGeom prst="rect">
            <a:avLst/>
          </a:prstGeom>
        </p:spPr>
      </p:pic>
      <p:sp>
        <p:nvSpPr>
          <p:cNvPr id="3" name="Text Placeholder 2"/>
          <p:cNvSpPr>
            <a:spLocks noGrp="1"/>
          </p:cNvSpPr>
          <p:nvPr>
            <p:ph type="body" sz="quarter" idx="10" hasCustomPrompt="1"/>
          </p:nvPr>
        </p:nvSpPr>
        <p:spPr>
          <a:xfrm>
            <a:off x="384784" y="1242034"/>
            <a:ext cx="3694112" cy="1962150"/>
          </a:xfrm>
        </p:spPr>
        <p:txBody>
          <a:bodyPr/>
          <a:lstStyle>
            <a:lvl1pPr marL="0" indent="0">
              <a:lnSpc>
                <a:spcPct val="90000"/>
              </a:lnSpc>
              <a:spcAft>
                <a:spcPts val="0"/>
              </a:spcAft>
              <a:buFont typeface="Arial" panose="020B0604020202020204" pitchFamily="34" charset="0"/>
              <a:buNone/>
              <a:defRPr sz="40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5" name="Text Placeholder 4"/>
          <p:cNvSpPr>
            <a:spLocks noGrp="1"/>
          </p:cNvSpPr>
          <p:nvPr>
            <p:ph type="body" sz="quarter" idx="11" hasCustomPrompt="1"/>
          </p:nvPr>
        </p:nvSpPr>
        <p:spPr>
          <a:xfrm>
            <a:off x="6195034" y="3432175"/>
            <a:ext cx="5621337" cy="3046413"/>
          </a:xfrm>
        </p:spPr>
        <p:txBody>
          <a:bodyPr/>
          <a:lstStyle>
            <a:lvl1pPr marL="270000" indent="-270000">
              <a:buFont typeface="Arial" panose="020B0604020202020204" pitchFamily="34" charset="0"/>
              <a:buChar char="•"/>
              <a:defRPr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4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1">
              <a:lnSpc>
                <a:spcPct val="100000"/>
              </a:lnSpc>
              <a:spcAft>
                <a:spcPts val="1200"/>
              </a:spcAft>
              <a:buFont typeface="Arial" panose="020B0604020202020204" pitchFamily="34" charset="0"/>
              <a:buChar char="•"/>
            </a:pPr>
            <a:r>
              <a:rPr lang="en-GB" dirty="0"/>
              <a:t>Text to sit here</a:t>
            </a:r>
          </a:p>
          <a:p>
            <a:pPr lvl="1">
              <a:lnSpc>
                <a:spcPct val="100000"/>
              </a:lnSpc>
              <a:spcAft>
                <a:spcPts val="1200"/>
              </a:spcAft>
              <a:buFont typeface="Arial" panose="020B0604020202020204" pitchFamily="34" charset="0"/>
              <a:buChar cha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270624071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ext Slide B">
    <p:spTree>
      <p:nvGrpSpPr>
        <p:cNvPr id="1" name=""/>
        <p:cNvGrpSpPr/>
        <p:nvPr/>
      </p:nvGrpSpPr>
      <p:grpSpPr>
        <a:xfrm>
          <a:off x="0" y="0"/>
          <a:ext cx="0" cy="0"/>
          <a:chOff x="0" y="0"/>
          <a:chExt cx="0" cy="0"/>
        </a:xfrm>
      </p:grpSpPr>
      <p:sp>
        <p:nvSpPr>
          <p:cNvPr id="14" name="Text Placeholder 2"/>
          <p:cNvSpPr>
            <a:spLocks noGrp="1"/>
          </p:cNvSpPr>
          <p:nvPr>
            <p:ph type="body" sz="quarter" idx="10" hasCustomPrompt="1"/>
          </p:nvPr>
        </p:nvSpPr>
        <p:spPr>
          <a:xfrm>
            <a:off x="380832" y="1242034"/>
            <a:ext cx="2721143" cy="1962150"/>
          </a:xfrm>
        </p:spPr>
        <p:txBody>
          <a:bodyPr/>
          <a:lstStyle>
            <a:lvl1pPr marL="0" indent="0">
              <a:lnSpc>
                <a:spcPct val="90000"/>
              </a:lnSpc>
              <a:spcAft>
                <a:spcPts val="0"/>
              </a:spcAft>
              <a:buFont typeface="Arial" panose="020B0604020202020204" pitchFamily="34" charset="0"/>
              <a:buNone/>
              <a:defRPr sz="3600" cap="none" baseline="0">
                <a:solidFill>
                  <a:srgbClr val="FF004C"/>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a:t>
            </a:r>
            <a:br>
              <a:rPr lang="en-US" dirty="0"/>
            </a:br>
            <a:r>
              <a:rPr lang="en-US" dirty="0"/>
              <a:t>here</a:t>
            </a:r>
          </a:p>
        </p:txBody>
      </p:sp>
      <p:sp>
        <p:nvSpPr>
          <p:cNvPr id="18" name="Text Placeholder 4"/>
          <p:cNvSpPr>
            <a:spLocks noGrp="1"/>
          </p:cNvSpPr>
          <p:nvPr>
            <p:ph type="body" sz="quarter" idx="15" hasCustomPrompt="1"/>
          </p:nvPr>
        </p:nvSpPr>
        <p:spPr>
          <a:xfrm>
            <a:off x="3293084" y="2366057"/>
            <a:ext cx="2719387"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9" name="Text Placeholder 4"/>
          <p:cNvSpPr>
            <a:spLocks noGrp="1"/>
          </p:cNvSpPr>
          <p:nvPr>
            <p:ph type="body" sz="quarter" idx="16" hasCustomPrompt="1"/>
          </p:nvPr>
        </p:nvSpPr>
        <p:spPr>
          <a:xfrm>
            <a:off x="6195034" y="2366057"/>
            <a:ext cx="2710841"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20" name="Text Placeholder 4"/>
          <p:cNvSpPr>
            <a:spLocks noGrp="1"/>
          </p:cNvSpPr>
          <p:nvPr>
            <p:ph type="body" sz="quarter" idx="17" hasCustomPrompt="1"/>
          </p:nvPr>
        </p:nvSpPr>
        <p:spPr>
          <a:xfrm>
            <a:off x="9094769" y="2366057"/>
            <a:ext cx="2719387"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22" name="Picture Placeholder 21"/>
          <p:cNvSpPr>
            <a:spLocks noGrp="1"/>
          </p:cNvSpPr>
          <p:nvPr>
            <p:ph type="pic" sz="quarter" idx="18" hasCustomPrompt="1"/>
          </p:nvPr>
        </p:nvSpPr>
        <p:spPr>
          <a:xfrm>
            <a:off x="3284538" y="1233488"/>
            <a:ext cx="785813" cy="785812"/>
          </a:xfrm>
        </p:spPr>
        <p:txBody>
          <a:bodyPr/>
          <a:lstStyle>
            <a:lvl1pPr marL="0" indent="0">
              <a:buNone/>
              <a:defRPr/>
            </a:lvl1pPr>
          </a:lstStyle>
          <a:p>
            <a:r>
              <a:rPr lang="en-GB" dirty="0"/>
              <a:t>icon</a:t>
            </a:r>
          </a:p>
        </p:txBody>
      </p:sp>
      <p:sp>
        <p:nvSpPr>
          <p:cNvPr id="23" name="Picture Placeholder 21"/>
          <p:cNvSpPr>
            <a:spLocks noGrp="1"/>
          </p:cNvSpPr>
          <p:nvPr>
            <p:ph type="pic" sz="quarter" idx="19" hasCustomPrompt="1"/>
          </p:nvPr>
        </p:nvSpPr>
        <p:spPr>
          <a:xfrm>
            <a:off x="6186488" y="1226412"/>
            <a:ext cx="785813" cy="785812"/>
          </a:xfrm>
        </p:spPr>
        <p:txBody>
          <a:bodyPr/>
          <a:lstStyle>
            <a:lvl1pPr marL="0" indent="0">
              <a:buNone/>
              <a:defRPr/>
            </a:lvl1pPr>
          </a:lstStyle>
          <a:p>
            <a:r>
              <a:rPr lang="en-GB" dirty="0"/>
              <a:t>icon</a:t>
            </a:r>
          </a:p>
        </p:txBody>
      </p:sp>
      <p:sp>
        <p:nvSpPr>
          <p:cNvPr id="24" name="Picture Placeholder 21"/>
          <p:cNvSpPr>
            <a:spLocks noGrp="1"/>
          </p:cNvSpPr>
          <p:nvPr>
            <p:ph type="pic" sz="quarter" idx="20" hasCustomPrompt="1"/>
          </p:nvPr>
        </p:nvSpPr>
        <p:spPr>
          <a:xfrm>
            <a:off x="9094769" y="1233488"/>
            <a:ext cx="785813" cy="785812"/>
          </a:xfrm>
        </p:spPr>
        <p:txBody>
          <a:bodyPr/>
          <a:lstStyle>
            <a:lvl1pPr marL="0" indent="0">
              <a:buNone/>
              <a:defRPr/>
            </a:lvl1pPr>
          </a:lstStyle>
          <a:p>
            <a:r>
              <a:rPr lang="en-GB" dirty="0"/>
              <a:t>icon</a:t>
            </a:r>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417289020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8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l="5635"/>
          <a:stretch/>
        </p:blipFill>
        <p:spPr>
          <a:xfrm>
            <a:off x="0" y="4435268"/>
            <a:ext cx="4722378" cy="1628175"/>
          </a:xfrm>
          <a:prstGeom prst="rect">
            <a:avLst/>
          </a:prstGeom>
        </p:spPr>
      </p:pic>
    </p:spTree>
    <p:extLst>
      <p:ext uri="{BB962C8B-B14F-4D97-AF65-F5344CB8AC3E}">
        <p14:creationId xmlns:p14="http://schemas.microsoft.com/office/powerpoint/2010/main" val="320385926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ext Slide - With side bar C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7" name="Text Placeholder 4"/>
          <p:cNvSpPr>
            <a:spLocks noGrp="1"/>
          </p:cNvSpPr>
          <p:nvPr>
            <p:ph type="body" sz="quarter" idx="15" hasCustomPrompt="1"/>
          </p:nvPr>
        </p:nvSpPr>
        <p:spPr>
          <a:xfrm>
            <a:off x="5037138"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Text Placeholder 4"/>
          <p:cNvSpPr>
            <a:spLocks noGrp="1"/>
          </p:cNvSpPr>
          <p:nvPr>
            <p:ph type="body" sz="quarter" idx="16" hasCustomPrompt="1"/>
          </p:nvPr>
        </p:nvSpPr>
        <p:spPr>
          <a:xfrm>
            <a:off x="8517222"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6238" y="4446884"/>
            <a:ext cx="4375225" cy="1964632"/>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133153472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Text Slide - SmartArt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73571" y="1349984"/>
            <a:ext cx="3951161" cy="2079016"/>
          </a:xfrm>
        </p:spPr>
        <p:txBody>
          <a:bodyPr/>
          <a:lstStyle>
            <a:lvl1pPr marL="0" indent="0">
              <a:lnSpc>
                <a:spcPct val="90000"/>
              </a:lnSpc>
              <a:spcAft>
                <a:spcPts val="0"/>
              </a:spcAft>
              <a:buFont typeface="Arial" panose="020B0604020202020204" pitchFamily="34" charset="0"/>
              <a:buNone/>
              <a:defRPr sz="44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6238" y="4446884"/>
            <a:ext cx="4375225" cy="1964632"/>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0" name="Rectangle 9">
            <a:extLst>
              <a:ext uri="{FF2B5EF4-FFF2-40B4-BE49-F238E27FC236}">
                <a16:creationId xmlns:a16="http://schemas.microsoft.com/office/drawing/2014/main" id="{BF743D3A-25B6-9D4F-8301-EE8E57A2FA6E}"/>
              </a:ext>
            </a:extLst>
          </p:cNvPr>
          <p:cNvSpPr/>
          <p:nvPr userDrawn="1"/>
        </p:nvSpPr>
        <p:spPr>
          <a:xfrm>
            <a:off x="2133600" y="83544"/>
            <a:ext cx="1936752" cy="2107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dirty="0"/>
              <a:t>Role Framework</a:t>
            </a:r>
            <a:r>
              <a:rPr lang="en-GB" sz="1600" dirty="0"/>
              <a:t> </a:t>
            </a:r>
          </a:p>
        </p:txBody>
      </p:sp>
      <p:sp>
        <p:nvSpPr>
          <p:cNvPr id="13" name="Rectangle 12">
            <a:extLst>
              <a:ext uri="{FF2B5EF4-FFF2-40B4-BE49-F238E27FC236}">
                <a16:creationId xmlns:a16="http://schemas.microsoft.com/office/drawing/2014/main" id="{1450764F-5F24-DA4B-8B5B-499F74DC94F6}"/>
              </a:ext>
            </a:extLst>
          </p:cNvPr>
          <p:cNvSpPr/>
          <p:nvPr userDrawn="1"/>
        </p:nvSpPr>
        <p:spPr>
          <a:xfrm>
            <a:off x="4024733" y="8576"/>
            <a:ext cx="8193834" cy="307777"/>
          </a:xfrm>
          <a:prstGeom prst="rect">
            <a:avLst/>
          </a:prstGeom>
        </p:spPr>
        <p:txBody>
          <a:bodyPr wrap="square">
            <a:spAutoFit/>
          </a:bodyPr>
          <a:lstStyle/>
          <a:p>
            <a:pPr algn="r"/>
            <a:r>
              <a:rPr lang="en-GB" sz="1400" b="1" dirty="0"/>
              <a:t>Prerequisites</a:t>
            </a:r>
          </a:p>
        </p:txBody>
      </p:sp>
      <p:sp>
        <p:nvSpPr>
          <p:cNvPr id="17" name="Text Placeholder 16">
            <a:extLst>
              <a:ext uri="{FF2B5EF4-FFF2-40B4-BE49-F238E27FC236}">
                <a16:creationId xmlns:a16="http://schemas.microsoft.com/office/drawing/2014/main" id="{849CFAAC-8F4B-AB49-8C1E-8DF9077D6D8E}"/>
              </a:ext>
            </a:extLst>
          </p:cNvPr>
          <p:cNvSpPr>
            <a:spLocks noGrp="1"/>
          </p:cNvSpPr>
          <p:nvPr>
            <p:ph type="body" sz="quarter" idx="12"/>
          </p:nvPr>
        </p:nvSpPr>
        <p:spPr>
          <a:xfrm>
            <a:off x="4204137" y="264797"/>
            <a:ext cx="7944817" cy="210746"/>
          </a:xfrm>
        </p:spPr>
        <p:txBody>
          <a:bodyPr/>
          <a:lstStyle>
            <a:lvl1pPr marL="0" indent="0" algn="r">
              <a:lnSpc>
                <a:spcPts val="1440"/>
              </a:lnSpc>
              <a:spcAft>
                <a:spcPts val="0"/>
              </a:spcAft>
              <a:buFont typeface="Arial" panose="020B0604020202020204" pitchFamily="34" charset="0"/>
              <a:buNone/>
              <a:defRPr sz="1200" b="0"/>
            </a:lvl1pPr>
            <a:lvl2pPr marL="0" indent="0" algn="r">
              <a:lnSpc>
                <a:spcPts val="1440"/>
              </a:lnSpc>
              <a:spcAft>
                <a:spcPts val="0"/>
              </a:spcAft>
              <a:buFont typeface="Arial" panose="020B0604020202020204" pitchFamily="34" charset="0"/>
              <a:buNone/>
              <a:defRPr sz="1200" b="0"/>
            </a:lvl2pPr>
            <a:lvl3pPr marL="0" indent="0" algn="r">
              <a:lnSpc>
                <a:spcPts val="1440"/>
              </a:lnSpc>
              <a:spcAft>
                <a:spcPts val="0"/>
              </a:spcAft>
              <a:buFont typeface="Arial" panose="020B0604020202020204" pitchFamily="34" charset="0"/>
              <a:buNone/>
              <a:defRPr sz="1200" b="0"/>
            </a:lvl3pPr>
            <a:lvl4pPr marL="0" indent="0" algn="r">
              <a:lnSpc>
                <a:spcPts val="1440"/>
              </a:lnSpc>
              <a:spcAft>
                <a:spcPts val="0"/>
              </a:spcAft>
              <a:buFont typeface="Arial" panose="020B0604020202020204" pitchFamily="34" charset="0"/>
              <a:buNone/>
              <a:defRPr sz="1200" b="0"/>
            </a:lvl4pPr>
            <a:lvl5pPr marL="0" indent="0" algn="r">
              <a:lnSpc>
                <a:spcPts val="1440"/>
              </a:lnSpc>
              <a:spcAft>
                <a:spcPts val="0"/>
              </a:spcAft>
              <a:buFont typeface="Arial" panose="020B0604020202020204" pitchFamily="34" charset="0"/>
              <a:buNone/>
              <a:defRPr sz="1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22">
            <a:extLst>
              <a:ext uri="{FF2B5EF4-FFF2-40B4-BE49-F238E27FC236}">
                <a16:creationId xmlns:a16="http://schemas.microsoft.com/office/drawing/2014/main" id="{1958250F-E14F-0644-B3E8-A015A074D25D}"/>
              </a:ext>
            </a:extLst>
          </p:cNvPr>
          <p:cNvSpPr>
            <a:spLocks noGrp="1"/>
          </p:cNvSpPr>
          <p:nvPr>
            <p:ph type="body" sz="quarter" idx="14"/>
          </p:nvPr>
        </p:nvSpPr>
        <p:spPr>
          <a:xfrm>
            <a:off x="2848573" y="280872"/>
            <a:ext cx="1120235" cy="358320"/>
          </a:xfrm>
        </p:spPr>
        <p:txBody>
          <a:bodyPr/>
          <a:lstStyle>
            <a:lvl1pPr marL="0" indent="0" algn="r">
              <a:buFont typeface="Arial" panose="020B0604020202020204" pitchFamily="34" charset="0"/>
              <a:buNone/>
              <a:defRPr sz="1600" b="0">
                <a:solidFill>
                  <a:schemeClr val="bg1"/>
                </a:solidFill>
              </a:defRPr>
            </a:lvl1pPr>
            <a:lvl2pPr marL="0" indent="0" algn="r">
              <a:buFont typeface="Arial" panose="020B0604020202020204" pitchFamily="34" charset="0"/>
              <a:buNone/>
              <a:defRPr sz="1100" b="0">
                <a:solidFill>
                  <a:schemeClr val="bg1"/>
                </a:solidFill>
              </a:defRPr>
            </a:lvl2pPr>
            <a:lvl3pPr marL="0" indent="0" algn="r">
              <a:buFont typeface="Arial" panose="020B0604020202020204" pitchFamily="34" charset="0"/>
              <a:buNone/>
              <a:defRPr sz="900" b="0">
                <a:solidFill>
                  <a:schemeClr val="bg1"/>
                </a:solidFill>
              </a:defRPr>
            </a:lvl3pPr>
            <a:lvl4pPr marL="0" indent="0" algn="r">
              <a:buFont typeface="Arial" panose="020B0604020202020204" pitchFamily="34" charset="0"/>
              <a:buNone/>
              <a:defRPr sz="900" b="0">
                <a:solidFill>
                  <a:schemeClr val="bg1"/>
                </a:solidFill>
              </a:defRPr>
            </a:lvl4pPr>
            <a:lvl5pPr marL="0" indent="0" algn="r">
              <a:buFont typeface="Arial" panose="020B0604020202020204" pitchFamily="34" charset="0"/>
              <a:buNone/>
              <a:defRPr sz="700" b="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24">
            <a:extLst>
              <a:ext uri="{FF2B5EF4-FFF2-40B4-BE49-F238E27FC236}">
                <a16:creationId xmlns:a16="http://schemas.microsoft.com/office/drawing/2014/main" id="{8A4A7817-2CA7-BC49-A946-2223D3EC4F1E}"/>
              </a:ext>
            </a:extLst>
          </p:cNvPr>
          <p:cNvSpPr>
            <a:spLocks noGrp="1"/>
          </p:cNvSpPr>
          <p:nvPr>
            <p:ph type="body" sz="quarter" idx="15"/>
          </p:nvPr>
        </p:nvSpPr>
        <p:spPr>
          <a:xfrm>
            <a:off x="73571" y="3730625"/>
            <a:ext cx="3951161" cy="525463"/>
          </a:xfrm>
        </p:spPr>
        <p:txBody>
          <a:bodyPr/>
          <a:lstStyle>
            <a:lvl1pPr marL="0" indent="0">
              <a:buFont typeface="Arial" panose="020B0604020202020204" pitchFamily="34" charset="0"/>
              <a:buNone/>
              <a:defRPr b="0">
                <a:solidFill>
                  <a:schemeClr val="bg1"/>
                </a:solidFill>
              </a:defRPr>
            </a:lvl1pPr>
            <a:lvl2pPr marL="0" indent="0">
              <a:buFont typeface="Arial" panose="020B0604020202020204" pitchFamily="34" charset="0"/>
              <a:buNone/>
              <a:defRPr b="0">
                <a:solidFill>
                  <a:schemeClr val="bg1"/>
                </a:solidFill>
              </a:defRPr>
            </a:lvl2pPr>
            <a:lvl3pPr marL="0" indent="0">
              <a:buFont typeface="Arial" panose="020B0604020202020204" pitchFamily="34" charset="0"/>
              <a:buNone/>
              <a:defRPr b="0">
                <a:solidFill>
                  <a:schemeClr val="bg1"/>
                </a:solidFill>
              </a:defRPr>
            </a:lvl3pPr>
            <a:lvl4pPr marL="0" indent="0">
              <a:buFont typeface="Arial" panose="020B0604020202020204" pitchFamily="34" charset="0"/>
              <a:buNone/>
              <a:defRPr b="0">
                <a:solidFill>
                  <a:schemeClr val="bg1"/>
                </a:solidFill>
              </a:defRPr>
            </a:lvl4pPr>
            <a:lvl5pPr marL="0" indent="0">
              <a:buFont typeface="Arial" panose="020B0604020202020204" pitchFamily="34" charset="0"/>
              <a:buNone/>
              <a:defRPr b="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741634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ext Slide - With side bar B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2277"/>
          <a:stretch/>
        </p:blipFill>
        <p:spPr>
          <a:xfrm>
            <a:off x="0" y="4485899"/>
            <a:ext cx="4401082" cy="1874860"/>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7"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982254041"/>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ext Slide - With side bar B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531" y="4614727"/>
            <a:ext cx="4244154" cy="1944001"/>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Text Placeholder 4"/>
          <p:cNvSpPr>
            <a:spLocks noGrp="1"/>
          </p:cNvSpPr>
          <p:nvPr>
            <p:ph type="body" sz="quarter" idx="16" hasCustomPrompt="1"/>
          </p:nvPr>
        </p:nvSpPr>
        <p:spPr>
          <a:xfrm>
            <a:off x="8120063"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250600754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ext Slide C">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90616" y="930001"/>
            <a:ext cx="6306432" cy="1739432"/>
          </a:xfrm>
          <a:prstGeom prst="rect">
            <a:avLst/>
          </a:prstGeom>
        </p:spPr>
      </p:pic>
      <p:sp>
        <p:nvSpPr>
          <p:cNvPr id="7" name="Text Placeholder 2"/>
          <p:cNvSpPr>
            <a:spLocks noGrp="1"/>
          </p:cNvSpPr>
          <p:nvPr>
            <p:ph type="body" sz="quarter" idx="10" hasCustomPrompt="1"/>
          </p:nvPr>
        </p:nvSpPr>
        <p:spPr>
          <a:xfrm>
            <a:off x="384784" y="1242034"/>
            <a:ext cx="4834916" cy="1962150"/>
          </a:xfrm>
        </p:spPr>
        <p:txBody>
          <a:bodyPr/>
          <a:lstStyle>
            <a:lvl1pPr marL="0" indent="0">
              <a:lnSpc>
                <a:spcPct val="90000"/>
              </a:lnSpc>
              <a:spcAft>
                <a:spcPts val="0"/>
              </a:spcAft>
              <a:buFont typeface="Arial" panose="020B0604020202020204" pitchFamily="34" charset="0"/>
              <a:buNone/>
              <a:defRPr sz="40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3" name="Text Placeholder 2"/>
          <p:cNvSpPr>
            <a:spLocks noGrp="1"/>
          </p:cNvSpPr>
          <p:nvPr>
            <p:ph type="body" sz="quarter" idx="11"/>
          </p:nvPr>
        </p:nvSpPr>
        <p:spPr>
          <a:xfrm>
            <a:off x="6186488" y="3429000"/>
            <a:ext cx="5621337" cy="3049588"/>
          </a:xfrm>
        </p:spPr>
        <p:txBody>
          <a:bodyPr/>
          <a:lstStyle>
            <a:lvl1pPr marL="0" indent="0">
              <a:lnSpc>
                <a:spcPct val="100000"/>
              </a:lnSpc>
              <a:buFont typeface="Arial" panose="020B0604020202020204" pitchFamily="34" charset="0"/>
              <a:buNone/>
              <a:defRPr b="0"/>
            </a:lvl1pPr>
            <a:lvl2pPr marL="180000" indent="-180000">
              <a:lnSpc>
                <a:spcPct val="100000"/>
              </a:lnSpc>
              <a:buFont typeface="Arial" panose="020B0604020202020204" pitchFamily="34" charset="0"/>
              <a:buChar char="•"/>
              <a:defRPr sz="1400"/>
            </a:lvl2pPr>
          </a:lstStyle>
          <a:p>
            <a:pPr lvl="0"/>
            <a:r>
              <a:rPr lang="en-US"/>
              <a:t>Edit Master text styles</a:t>
            </a:r>
          </a:p>
          <a:p>
            <a:pPr lvl="1"/>
            <a:r>
              <a:rPr lang="en-US"/>
              <a:t>Second level</a:t>
            </a:r>
          </a:p>
        </p:txBody>
      </p:sp>
      <p:sp>
        <p:nvSpPr>
          <p:cNvPr id="10" name="Text Placeholder 2"/>
          <p:cNvSpPr>
            <a:spLocks noGrp="1"/>
          </p:cNvSpPr>
          <p:nvPr>
            <p:ph type="body" sz="quarter" idx="12"/>
          </p:nvPr>
        </p:nvSpPr>
        <p:spPr>
          <a:xfrm>
            <a:off x="384784" y="3438258"/>
            <a:ext cx="5621337" cy="3049588"/>
          </a:xfrm>
        </p:spPr>
        <p:txBody>
          <a:bodyPr/>
          <a:lstStyle>
            <a:lvl1pPr marL="0" indent="0">
              <a:lnSpc>
                <a:spcPct val="100000"/>
              </a:lnSpc>
              <a:buFont typeface="Arial" panose="020B0604020202020204" pitchFamily="34" charset="0"/>
              <a:buNone/>
              <a:defRPr b="0"/>
            </a:lvl1pPr>
            <a:lvl2pPr marL="180000" indent="-180000">
              <a:lnSpc>
                <a:spcPct val="100000"/>
              </a:lnSpc>
              <a:buFont typeface="Arial" panose="020B0604020202020204" pitchFamily="34" charset="0"/>
              <a:buChar char="•"/>
              <a:defRPr sz="1400"/>
            </a:lvl2pPr>
          </a:lstStyle>
          <a:p>
            <a:pPr lvl="0"/>
            <a:r>
              <a:rPr lang="en-US"/>
              <a:t>Edit Master text styles</a:t>
            </a:r>
          </a:p>
          <a:p>
            <a:pPr lvl="1"/>
            <a:r>
              <a:rPr lang="en-US"/>
              <a:t>Second level</a:t>
            </a:r>
          </a:p>
        </p:txBody>
      </p:sp>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1403143956"/>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12" name="Text Placeholder 2"/>
          <p:cNvSpPr>
            <a:spLocks noGrp="1"/>
          </p:cNvSpPr>
          <p:nvPr>
            <p:ph type="body" sz="quarter" idx="10" hasCustomPrompt="1"/>
          </p:nvPr>
        </p:nvSpPr>
        <p:spPr>
          <a:xfrm>
            <a:off x="384784" y="1242034"/>
            <a:ext cx="3683110" cy="3654706"/>
          </a:xfrm>
        </p:spPr>
        <p:txBody>
          <a:bodyPr/>
          <a:lstStyle>
            <a:lvl1pPr marL="0" indent="0">
              <a:lnSpc>
                <a:spcPct val="90000"/>
              </a:lnSpc>
              <a:spcAft>
                <a:spcPts val="0"/>
              </a:spcAft>
              <a:buFont typeface="Arial" panose="020B0604020202020204" pitchFamily="34" charset="0"/>
              <a:buNone/>
              <a:defRPr sz="4000" cap="none" baseline="0">
                <a:solidFill>
                  <a:srgbClr val="7F007D"/>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3" name="Picture Placeholder 2"/>
          <p:cNvSpPr>
            <a:spLocks noGrp="1"/>
          </p:cNvSpPr>
          <p:nvPr>
            <p:ph type="pic" sz="quarter" idx="11" hasCustomPrompt="1"/>
          </p:nvPr>
        </p:nvSpPr>
        <p:spPr>
          <a:xfrm>
            <a:off x="4251325" y="2111375"/>
            <a:ext cx="1055688" cy="1055688"/>
          </a:xfrm>
        </p:spPr>
        <p:txBody>
          <a:bodyPr/>
          <a:lstStyle>
            <a:lvl1pPr marL="0" indent="0">
              <a:buNone/>
              <a:defRPr/>
            </a:lvl1pPr>
          </a:lstStyle>
          <a:p>
            <a:r>
              <a:rPr lang="en-GB" dirty="0"/>
              <a:t>Icon</a:t>
            </a:r>
          </a:p>
        </p:txBody>
      </p:sp>
      <p:sp>
        <p:nvSpPr>
          <p:cNvPr id="22" name="Picture Placeholder 2"/>
          <p:cNvSpPr>
            <a:spLocks noGrp="1"/>
          </p:cNvSpPr>
          <p:nvPr>
            <p:ph type="pic" sz="quarter" idx="12" hasCustomPrompt="1"/>
          </p:nvPr>
        </p:nvSpPr>
        <p:spPr>
          <a:xfrm>
            <a:off x="6186488" y="2111375"/>
            <a:ext cx="1055688" cy="1055688"/>
          </a:xfrm>
        </p:spPr>
        <p:txBody>
          <a:bodyPr/>
          <a:lstStyle>
            <a:lvl1pPr marL="0" indent="0">
              <a:buNone/>
              <a:defRPr/>
            </a:lvl1pPr>
          </a:lstStyle>
          <a:p>
            <a:r>
              <a:rPr lang="en-GB" dirty="0"/>
              <a:t>Icon</a:t>
            </a:r>
          </a:p>
        </p:txBody>
      </p:sp>
      <p:sp>
        <p:nvSpPr>
          <p:cNvPr id="23" name="Picture Placeholder 2"/>
          <p:cNvSpPr>
            <a:spLocks noGrp="1"/>
          </p:cNvSpPr>
          <p:nvPr>
            <p:ph type="pic" sz="quarter" idx="13" hasCustomPrompt="1"/>
          </p:nvPr>
        </p:nvSpPr>
        <p:spPr>
          <a:xfrm>
            <a:off x="8120063" y="2111375"/>
            <a:ext cx="1055688" cy="1055688"/>
          </a:xfrm>
        </p:spPr>
        <p:txBody>
          <a:bodyPr/>
          <a:lstStyle>
            <a:lvl1pPr marL="0" indent="0">
              <a:buNone/>
              <a:defRPr/>
            </a:lvl1pPr>
          </a:lstStyle>
          <a:p>
            <a:r>
              <a:rPr lang="en-GB" dirty="0"/>
              <a:t>Icon</a:t>
            </a:r>
          </a:p>
        </p:txBody>
      </p:sp>
      <p:sp>
        <p:nvSpPr>
          <p:cNvPr id="25" name="Picture Placeholder 2"/>
          <p:cNvSpPr>
            <a:spLocks noGrp="1"/>
          </p:cNvSpPr>
          <p:nvPr>
            <p:ph type="pic" sz="quarter" idx="14" hasCustomPrompt="1"/>
          </p:nvPr>
        </p:nvSpPr>
        <p:spPr>
          <a:xfrm>
            <a:off x="10056094" y="2111375"/>
            <a:ext cx="1055688" cy="1055688"/>
          </a:xfrm>
        </p:spPr>
        <p:txBody>
          <a:bodyPr/>
          <a:lstStyle>
            <a:lvl1pPr marL="0" indent="0">
              <a:buNone/>
              <a:defRPr/>
            </a:lvl1pPr>
          </a:lstStyle>
          <a:p>
            <a:r>
              <a:rPr lang="en-GB" dirty="0"/>
              <a:t>Icon</a:t>
            </a:r>
          </a:p>
        </p:txBody>
      </p:sp>
      <p:sp>
        <p:nvSpPr>
          <p:cNvPr id="5" name="Text Placeholder 4"/>
          <p:cNvSpPr>
            <a:spLocks noGrp="1"/>
          </p:cNvSpPr>
          <p:nvPr>
            <p:ph type="body" sz="quarter" idx="15"/>
          </p:nvPr>
        </p:nvSpPr>
        <p:spPr>
          <a:xfrm>
            <a:off x="6186488"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sp>
        <p:nvSpPr>
          <p:cNvPr id="26" name="Text Placeholder 4"/>
          <p:cNvSpPr>
            <a:spLocks noGrp="1"/>
          </p:cNvSpPr>
          <p:nvPr>
            <p:ph type="body" sz="quarter" idx="16"/>
          </p:nvPr>
        </p:nvSpPr>
        <p:spPr>
          <a:xfrm>
            <a:off x="4251325"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sp>
        <p:nvSpPr>
          <p:cNvPr id="27" name="Text Placeholder 4"/>
          <p:cNvSpPr>
            <a:spLocks noGrp="1"/>
          </p:cNvSpPr>
          <p:nvPr>
            <p:ph type="body" sz="quarter" idx="17"/>
          </p:nvPr>
        </p:nvSpPr>
        <p:spPr>
          <a:xfrm>
            <a:off x="8120063"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sp>
        <p:nvSpPr>
          <p:cNvPr id="28" name="Text Placeholder 4"/>
          <p:cNvSpPr>
            <a:spLocks noGrp="1"/>
          </p:cNvSpPr>
          <p:nvPr>
            <p:ph type="body" sz="quarter" idx="18"/>
          </p:nvPr>
        </p:nvSpPr>
        <p:spPr>
          <a:xfrm>
            <a:off x="10056094"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pic>
        <p:nvPicPr>
          <p:cNvPr id="13"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551745423"/>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9746"/>
            <a:ext cx="6604609" cy="685800"/>
          </a:xfrm>
        </p:spPr>
        <p:txBody>
          <a:bodyPr/>
          <a:lstStyle>
            <a:lvl1pPr>
              <a:defRPr baseline="0"/>
            </a:lvl1pPr>
          </a:lstStyle>
          <a:p>
            <a:pPr lvl="0"/>
            <a:r>
              <a:rPr lang="en-US" dirty="0"/>
              <a:t>Subtitle here</a:t>
            </a:r>
          </a:p>
        </p:txBody>
      </p:sp>
      <p:pic>
        <p:nvPicPr>
          <p:cNvPr id="7" name="Picture 6"/>
          <p:cNvPicPr>
            <a:picLocks noChangeAspect="1"/>
          </p:cNvPicPr>
          <p:nvPr userDrawn="1"/>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Tree>
    <p:extLst>
      <p:ext uri="{BB962C8B-B14F-4D97-AF65-F5344CB8AC3E}">
        <p14:creationId xmlns:p14="http://schemas.microsoft.com/office/powerpoint/2010/main" val="390707301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357921" y="1240172"/>
            <a:ext cx="9483118" cy="520262"/>
          </a:xfrm>
        </p:spPr>
        <p:txBody>
          <a:bodyPr/>
          <a:lstStyle>
            <a:lvl1pPr marL="0" indent="0">
              <a:lnSpc>
                <a:spcPct val="9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to sit here</a:t>
            </a:r>
          </a:p>
        </p:txBody>
      </p:sp>
      <p:sp>
        <p:nvSpPr>
          <p:cNvPr id="6" name="Text Placeholder 7"/>
          <p:cNvSpPr>
            <a:spLocks noGrp="1"/>
          </p:cNvSpPr>
          <p:nvPr>
            <p:ph type="body" sz="quarter" idx="11"/>
          </p:nvPr>
        </p:nvSpPr>
        <p:spPr>
          <a:xfrm>
            <a:off x="1357921" y="2102264"/>
            <a:ext cx="9483117"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258899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6195079" y="2102264"/>
            <a:ext cx="4645959"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p:cNvSpPr>
            <a:spLocks noGrp="1"/>
          </p:cNvSpPr>
          <p:nvPr>
            <p:ph type="body" sz="quarter" idx="11"/>
          </p:nvPr>
        </p:nvSpPr>
        <p:spPr>
          <a:xfrm>
            <a:off x="1357921" y="2102264"/>
            <a:ext cx="4646004"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
          <p:cNvSpPr>
            <a:spLocks noGrp="1"/>
          </p:cNvSpPr>
          <p:nvPr>
            <p:ph type="body" sz="quarter" idx="12" hasCustomPrompt="1"/>
          </p:nvPr>
        </p:nvSpPr>
        <p:spPr>
          <a:xfrm>
            <a:off x="1357920" y="1240172"/>
            <a:ext cx="9491663" cy="520262"/>
          </a:xfrm>
        </p:spPr>
        <p:txBody>
          <a:bodyPr/>
          <a:lstStyle>
            <a:lvl1pPr marL="0" indent="0">
              <a:lnSpc>
                <a:spcPct val="9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to sit here</a:t>
            </a:r>
          </a:p>
        </p:txBody>
      </p:sp>
    </p:spTree>
    <p:extLst>
      <p:ext uri="{BB962C8B-B14F-4D97-AF65-F5344CB8AC3E}">
        <p14:creationId xmlns:p14="http://schemas.microsoft.com/office/powerpoint/2010/main" val="294380888"/>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769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Re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226430270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eal Background B">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10056"/>
          <a:stretch/>
        </p:blipFill>
        <p:spPr>
          <a:xfrm>
            <a:off x="0" y="0"/>
            <a:ext cx="12192000" cy="685372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1940308212"/>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eal Background B">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496"/>
          <a:stretch/>
        </p:blipFill>
        <p:spPr>
          <a:xfrm>
            <a:off x="0" y="-1"/>
            <a:ext cx="12192000" cy="689645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92227" cy="709813"/>
          </a:xfrm>
        </p:spPr>
        <p:txBody>
          <a:bodyPr/>
          <a:lstStyle/>
          <a:p>
            <a:pPr lvl="0"/>
            <a:r>
              <a:rPr lang="en-US"/>
              <a:t>Edit Master text styles</a:t>
            </a:r>
          </a:p>
        </p:txBody>
      </p:sp>
    </p:spTree>
    <p:extLst>
      <p:ext uri="{BB962C8B-B14F-4D97-AF65-F5344CB8AC3E}">
        <p14:creationId xmlns:p14="http://schemas.microsoft.com/office/powerpoint/2010/main" val="1798267906"/>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yan Background A">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720"/>
          <a:stretch/>
        </p:blipFill>
        <p:spPr>
          <a:xfrm>
            <a:off x="0" y="0"/>
            <a:ext cx="12192000" cy="6879364"/>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2272288144"/>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yan Background B">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 b="9720"/>
          <a:stretch/>
        </p:blipFill>
        <p:spPr>
          <a:xfrm>
            <a:off x="0" y="-1"/>
            <a:ext cx="12192000" cy="6879365"/>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4067496142"/>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yan Background C">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607"/>
          <a:stretch/>
        </p:blipFill>
        <p:spPr>
          <a:xfrm>
            <a:off x="0" y="-1"/>
            <a:ext cx="12192000" cy="688791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US"/>
              <a:t>Edit Master text styles</a:t>
            </a:r>
          </a:p>
        </p:txBody>
      </p:sp>
    </p:spTree>
    <p:extLst>
      <p:ext uri="{BB962C8B-B14F-4D97-AF65-F5344CB8AC3E}">
        <p14:creationId xmlns:p14="http://schemas.microsoft.com/office/powerpoint/2010/main" val="2699025898"/>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userDrawn="1">
            <p:ph type="title"/>
          </p:nvPr>
        </p:nvSpPr>
        <p:spPr>
          <a:xfrm>
            <a:off x="1349374" y="1138012"/>
            <a:ext cx="9491663" cy="687614"/>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userDrawn="1">
            <p:ph type="body" idx="1"/>
          </p:nvPr>
        </p:nvSpPr>
        <p:spPr>
          <a:xfrm>
            <a:off x="1350676" y="1944209"/>
            <a:ext cx="9490362" cy="4232753"/>
          </a:xfrm>
          <a:prstGeom prst="rect">
            <a:avLst/>
          </a:prstGeom>
        </p:spPr>
        <p:txBody>
          <a:bodyPr vert="horz" lIns="0" tIns="0" rIns="0" bIns="0" rtlCol="0" anchor="t" anchorCtr="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7"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3649" r:id="rId1"/>
    <p:sldLayoutId id="2147483709" r:id="rId2"/>
    <p:sldLayoutId id="2147483710" r:id="rId3"/>
    <p:sldLayoutId id="2147483711"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15" r:id="rId13"/>
    <p:sldLayoutId id="2147483716" r:id="rId14"/>
    <p:sldLayoutId id="2147483717" r:id="rId15"/>
    <p:sldLayoutId id="2147483713" r:id="rId16"/>
    <p:sldLayoutId id="2147483712" r:id="rId17"/>
    <p:sldLayoutId id="2147483714" r:id="rId18"/>
    <p:sldLayoutId id="2147483718" r:id="rId19"/>
    <p:sldLayoutId id="2147483686" r:id="rId20"/>
    <p:sldLayoutId id="2147483687" r:id="rId21"/>
    <p:sldLayoutId id="2147483688" r:id="rId22"/>
    <p:sldLayoutId id="2147483696" r:id="rId23"/>
    <p:sldLayoutId id="2147483699" r:id="rId24"/>
    <p:sldLayoutId id="2147483719" r:id="rId25"/>
    <p:sldLayoutId id="2147483691" r:id="rId26"/>
    <p:sldLayoutId id="2147483698" r:id="rId27"/>
    <p:sldLayoutId id="2147483689" r:id="rId28"/>
    <p:sldLayoutId id="2147483692" r:id="rId29"/>
    <p:sldLayoutId id="2147483650" r:id="rId30"/>
    <p:sldLayoutId id="2147483693" r:id="rId31"/>
    <p:sldLayoutId id="2147483660" r:id="rId32"/>
  </p:sldLayoutIdLst>
  <p:hf hdr="0"/>
  <p:txStyles>
    <p:titleStyle>
      <a:lvl1pPr algn="l" defTabSz="914400" rtl="0" eaLnBrk="1" latinLnBrk="0" hangingPunct="1">
        <a:lnSpc>
          <a:spcPts val="4200"/>
        </a:lnSpc>
        <a:spcBef>
          <a:spcPct val="0"/>
        </a:spcBef>
        <a:buNone/>
        <a:defRPr sz="3600" b="0" i="0" kern="1200" cap="none" baseline="0">
          <a:solidFill>
            <a:schemeClr val="tx1"/>
          </a:solidFill>
          <a:latin typeface="Krana Fat B" panose="00000B00000000000000" pitchFamily="50" charset="0"/>
          <a:ea typeface="+mj-ea"/>
          <a:cs typeface="+mj-cs"/>
        </a:defRPr>
      </a:lvl1pPr>
    </p:titleStyle>
    <p:bodyStyle>
      <a:lvl1pPr marL="270000" indent="-270000" algn="l" defTabSz="914400" rtl="0" eaLnBrk="1" latinLnBrk="0" hangingPunct="1">
        <a:lnSpc>
          <a:spcPts val="2200"/>
        </a:lnSpc>
        <a:spcBef>
          <a:spcPts val="0"/>
        </a:spcBef>
        <a:spcAft>
          <a:spcPts val="650"/>
        </a:spcAft>
        <a:buSzPct val="115000"/>
        <a:buFontTx/>
        <a:buBlip>
          <a:blip r:embed="rId36"/>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36"/>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36"/>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36"/>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36"/>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0" userDrawn="1">
          <p15:clr>
            <a:srgbClr val="F26B43"/>
          </p15:clr>
        </p15:guide>
        <p15:guide id="6" pos="1345" userDrawn="1">
          <p15:clr>
            <a:srgbClr val="F26B43"/>
          </p15:clr>
        </p15:guide>
        <p15:guide id="7" pos="1460" userDrawn="1">
          <p15:clr>
            <a:srgbClr val="F26B43"/>
          </p15:clr>
        </p15:guide>
        <p15:guide id="8" pos="1954" userDrawn="1">
          <p15:clr>
            <a:srgbClr val="F26B43"/>
          </p15:clr>
        </p15:guide>
        <p15:guide id="9" pos="2069" userDrawn="1">
          <p15:clr>
            <a:srgbClr val="F26B43"/>
          </p15:clr>
        </p15:guide>
        <p15:guide id="10" pos="2564" userDrawn="1">
          <p15:clr>
            <a:srgbClr val="F26B43"/>
          </p15:clr>
        </p15:guide>
        <p15:guide id="11" pos="2678" userDrawn="1">
          <p15:clr>
            <a:srgbClr val="F26B43"/>
          </p15:clr>
        </p15:guide>
        <p15:guide id="12" pos="3173" userDrawn="1">
          <p15:clr>
            <a:srgbClr val="F26B43"/>
          </p15:clr>
        </p15:guide>
        <p15:guide id="13" pos="3288" userDrawn="1">
          <p15:clr>
            <a:srgbClr val="F26B43"/>
          </p15:clr>
        </p15:guide>
        <p15:guide id="14" pos="3782" userDrawn="1">
          <p15:clr>
            <a:srgbClr val="F26B43"/>
          </p15:clr>
        </p15:guide>
        <p15:guide id="15" pos="3897" userDrawn="1">
          <p15:clr>
            <a:srgbClr val="F26B43"/>
          </p15:clr>
        </p15:guide>
        <p15:guide id="16" pos="4392" userDrawn="1">
          <p15:clr>
            <a:srgbClr val="F26B43"/>
          </p15:clr>
        </p15:guide>
        <p15:guide id="17" pos="4506" userDrawn="1">
          <p15:clr>
            <a:srgbClr val="F26B43"/>
          </p15:clr>
        </p15:guide>
        <p15:guide id="18" pos="5001" userDrawn="1">
          <p15:clr>
            <a:srgbClr val="F26B43"/>
          </p15:clr>
        </p15:guide>
        <p15:guide id="19" pos="5115" userDrawn="1">
          <p15:clr>
            <a:srgbClr val="F26B43"/>
          </p15:clr>
        </p15:guide>
        <p15:guide id="20" pos="5610" userDrawn="1">
          <p15:clr>
            <a:srgbClr val="F26B43"/>
          </p15:clr>
        </p15:guide>
        <p15:guide id="21" pos="5725" userDrawn="1">
          <p15:clr>
            <a:srgbClr val="F26B43"/>
          </p15:clr>
        </p15:guide>
        <p15:guide id="22" pos="6220" userDrawn="1">
          <p15:clr>
            <a:srgbClr val="F26B43"/>
          </p15:clr>
        </p15:guide>
        <p15:guide id="23" pos="6334" userDrawn="1">
          <p15:clr>
            <a:srgbClr val="F26B43"/>
          </p15:clr>
        </p15:guide>
        <p15:guide id="24" pos="6829" userDrawn="1">
          <p15:clr>
            <a:srgbClr val="F26B43"/>
          </p15:clr>
        </p15:guide>
        <p15:guide id="25" pos="6943" userDrawn="1">
          <p15:clr>
            <a:srgbClr val="F26B43"/>
          </p15:clr>
        </p15:guide>
        <p15:guide id="26" pos="7438" userDrawn="1">
          <p15:clr>
            <a:srgbClr val="F26B43"/>
          </p15:clr>
        </p15:guide>
        <p15:guide id="27" pos="3840" userDrawn="1">
          <p15:clr>
            <a:srgbClr val="9FCC3B"/>
          </p15:clr>
        </p15:guide>
        <p15:guide id="28" orient="horz" pos="2160"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ust-lang/rust/pull/1705" TargetMode="External"/><Relationship Id="rId2" Type="http://schemas.openxmlformats.org/officeDocument/2006/relationships/notesSlide" Target="../notesSlides/notesSlide11.xml"/><Relationship Id="rId1" Type="http://schemas.openxmlformats.org/officeDocument/2006/relationships/slideLayout" Target="../slideLayouts/slideLayout23.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2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3.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3.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3.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3.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7.svg"/><Relationship Id="rId2" Type="http://schemas.openxmlformats.org/officeDocument/2006/relationships/notesSlide" Target="../notesSlides/notesSlide23.xml"/><Relationship Id="rId1" Type="http://schemas.openxmlformats.org/officeDocument/2006/relationships/slideLayout" Target="../slideLayouts/slideLayout23.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svg"/><Relationship Id="rId2" Type="http://schemas.openxmlformats.org/officeDocument/2006/relationships/notesSlide" Target="../notesSlides/notesSlide24.xml"/><Relationship Id="rId1" Type="http://schemas.openxmlformats.org/officeDocument/2006/relationships/slideLayout" Target="../slideLayouts/slideLayout23.xml"/><Relationship Id="rId6" Type="http://schemas.openxmlformats.org/officeDocument/2006/relationships/image" Target="../media/image34.png"/><Relationship Id="rId5" Type="http://schemas.openxmlformats.org/officeDocument/2006/relationships/image" Target="../media/image37.sv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5.xml"/><Relationship Id="rId1" Type="http://schemas.openxmlformats.org/officeDocument/2006/relationships/slideLayout" Target="../slideLayouts/slideLayout2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3.xml"/><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3.xm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3.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3.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84785" y="2322726"/>
            <a:ext cx="6596062" cy="2431485"/>
          </a:xfrm>
        </p:spPr>
        <p:txBody>
          <a:bodyPr/>
          <a:lstStyle/>
          <a:p>
            <a:r>
              <a:rPr lang="en-GB" dirty="0"/>
              <a:t>C to Rust : Chapter 9</a:t>
            </a:r>
            <a:br>
              <a:rPr lang="en-GB" dirty="0"/>
            </a:br>
            <a:r>
              <a:rPr lang="en-GB" sz="6000" i="1" dirty="0"/>
              <a:t>Program flow</a:t>
            </a:r>
            <a:endParaRPr lang="en-GB" dirty="0"/>
          </a:p>
        </p:txBody>
      </p:sp>
      <p:sp>
        <p:nvSpPr>
          <p:cNvPr id="5" name="Text Placeholder 4">
            <a:extLst>
              <a:ext uri="{FF2B5EF4-FFF2-40B4-BE49-F238E27FC236}">
                <a16:creationId xmlns:a16="http://schemas.microsoft.com/office/drawing/2014/main" id="{AA1ED629-CAA1-914C-B236-592BFFE388E9}"/>
              </a:ext>
            </a:extLst>
          </p:cNvPr>
          <p:cNvSpPr>
            <a:spLocks noGrp="1"/>
          </p:cNvSpPr>
          <p:nvPr>
            <p:ph type="body" sz="quarter" idx="10"/>
          </p:nvPr>
        </p:nvSpPr>
        <p:spPr/>
        <p:txBody>
          <a:bodyPr/>
          <a:lstStyle/>
          <a:p>
            <a:pPr marL="0" indent="0">
              <a:buNone/>
            </a:pPr>
            <a:r>
              <a:rPr lang="en-GB" b="0" dirty="0"/>
              <a:t>ZACOCTORUST</a:t>
            </a:r>
          </a:p>
          <a:p>
            <a:pPr marL="0" indent="0">
              <a:buNone/>
            </a:pPr>
            <a:endParaRPr lang="en-US" dirty="0"/>
          </a:p>
        </p:txBody>
      </p:sp>
    </p:spTree>
    <p:extLst>
      <p:ext uri="{BB962C8B-B14F-4D97-AF65-F5344CB8AC3E}">
        <p14:creationId xmlns:p14="http://schemas.microsoft.com/office/powerpoint/2010/main" val="1693573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4C09A-BAA6-48A5-BF63-47DC150A5C16}"/>
              </a:ext>
            </a:extLst>
          </p:cNvPr>
          <p:cNvSpPr>
            <a:spLocks noGrp="1"/>
          </p:cNvSpPr>
          <p:nvPr>
            <p:ph type="ctrTitle"/>
          </p:nvPr>
        </p:nvSpPr>
        <p:spPr/>
        <p:txBody>
          <a:bodyPr/>
          <a:lstStyle/>
          <a:p>
            <a:r>
              <a:rPr lang="en-GB" dirty="0"/>
              <a:t>C to Rust Lab #XX</a:t>
            </a:r>
          </a:p>
        </p:txBody>
      </p:sp>
      <p:sp>
        <p:nvSpPr>
          <p:cNvPr id="3" name="Content Placeholder 2">
            <a:extLst>
              <a:ext uri="{FF2B5EF4-FFF2-40B4-BE49-F238E27FC236}">
                <a16:creationId xmlns:a16="http://schemas.microsoft.com/office/drawing/2014/main" id="{6BAAA23F-90CD-42D3-A6E6-628D636D8E60}"/>
              </a:ext>
            </a:extLst>
          </p:cNvPr>
          <p:cNvSpPr>
            <a:spLocks noGrp="1"/>
          </p:cNvSpPr>
          <p:nvPr>
            <p:ph sz="quarter" idx="10"/>
          </p:nvPr>
        </p:nvSpPr>
        <p:spPr/>
        <p:txBody>
          <a:bodyPr/>
          <a:lstStyle/>
          <a:p>
            <a:r>
              <a:rPr lang="en-GB" dirty="0"/>
              <a:t>Selections</a:t>
            </a:r>
          </a:p>
          <a:p>
            <a:endParaRPr lang="en-GB" dirty="0"/>
          </a:p>
        </p:txBody>
      </p:sp>
    </p:spTree>
    <p:extLst>
      <p:ext uri="{BB962C8B-B14F-4D97-AF65-F5344CB8AC3E}">
        <p14:creationId xmlns:p14="http://schemas.microsoft.com/office/powerpoint/2010/main" val="16796210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A9C30C-4FF0-214E-4E1B-6651BB1C39E5}"/>
              </a:ext>
            </a:extLst>
          </p:cNvPr>
          <p:cNvSpPr>
            <a:spLocks noGrp="1"/>
          </p:cNvSpPr>
          <p:nvPr>
            <p:ph type="body" sz="quarter" idx="10"/>
          </p:nvPr>
        </p:nvSpPr>
        <p:spPr/>
        <p:txBody>
          <a:bodyPr/>
          <a:lstStyle/>
          <a:p>
            <a:r>
              <a:rPr lang="en-GB" dirty="0">
                <a:solidFill>
                  <a:srgbClr val="FF0000"/>
                </a:solidFill>
              </a:rPr>
              <a:t>WARNING</a:t>
            </a:r>
            <a:r>
              <a:rPr lang="en-GB" dirty="0"/>
              <a:t>: </a:t>
            </a:r>
            <a:r>
              <a:rPr lang="en-GB" cap="none" dirty="0"/>
              <a:t>Rust has </a:t>
            </a:r>
            <a:r>
              <a:rPr lang="en-GB" u="sng" cap="none" dirty="0"/>
              <a:t>no</a:t>
            </a:r>
            <a:r>
              <a:rPr lang="en-GB" cap="none" dirty="0"/>
              <a:t> Ternary Operator</a:t>
            </a:r>
            <a:endParaRPr lang="en-GB" dirty="0"/>
          </a:p>
        </p:txBody>
      </p:sp>
      <p:sp>
        <p:nvSpPr>
          <p:cNvPr id="3" name="Text Placeholder 2">
            <a:extLst>
              <a:ext uri="{FF2B5EF4-FFF2-40B4-BE49-F238E27FC236}">
                <a16:creationId xmlns:a16="http://schemas.microsoft.com/office/drawing/2014/main" id="{A89E14C1-0B6B-457F-55F4-E24ACFE91D44}"/>
              </a:ext>
            </a:extLst>
          </p:cNvPr>
          <p:cNvSpPr>
            <a:spLocks noGrp="1"/>
          </p:cNvSpPr>
          <p:nvPr>
            <p:ph type="body" sz="quarter" idx="15"/>
          </p:nvPr>
        </p:nvSpPr>
        <p:spPr>
          <a:xfrm>
            <a:off x="4656138" y="410184"/>
            <a:ext cx="7151078" cy="5825516"/>
          </a:xfrm>
        </p:spPr>
        <p:txBody>
          <a:bodyPr/>
          <a:lstStyle/>
          <a:p>
            <a:r>
              <a:rPr lang="en-GB" dirty="0"/>
              <a:t>You may be familiar with C's </a:t>
            </a:r>
            <a:r>
              <a:rPr lang="en-GB" b="1" dirty="0"/>
              <a:t>ternary operator</a:t>
            </a:r>
            <a:r>
              <a:rPr lang="en-GB" dirty="0"/>
              <a:t>…</a:t>
            </a:r>
          </a:p>
          <a:p>
            <a:endParaRPr lang="en-GB" dirty="0"/>
          </a:p>
          <a:p>
            <a:endParaRPr lang="en-GB" dirty="0"/>
          </a:p>
          <a:p>
            <a:r>
              <a:rPr lang="en-GB" dirty="0"/>
              <a:t>Which is functionally like the more verbose:</a:t>
            </a:r>
          </a:p>
          <a:p>
            <a:endParaRPr lang="en-GB" dirty="0"/>
          </a:p>
          <a:p>
            <a:endParaRPr lang="en-GB" dirty="0"/>
          </a:p>
          <a:p>
            <a:endParaRPr lang="en-GB" dirty="0"/>
          </a:p>
          <a:p>
            <a:endParaRPr lang="en-GB" dirty="0"/>
          </a:p>
          <a:p>
            <a:endParaRPr lang="en-GB" dirty="0"/>
          </a:p>
          <a:p>
            <a:r>
              <a:rPr lang="en-GB" dirty="0"/>
              <a:t>Rust </a:t>
            </a:r>
            <a:r>
              <a:rPr lang="en-GB" i="1" dirty="0"/>
              <a:t>originally had </a:t>
            </a:r>
            <a:r>
              <a:rPr lang="en-GB" dirty="0"/>
              <a:t>this operator, but its inclusion was felt to be redundant with the if…else.. expression, so it was removed.</a:t>
            </a:r>
          </a:p>
          <a:p>
            <a:endParaRPr lang="en-GB" b="1" dirty="0"/>
          </a:p>
          <a:p>
            <a:r>
              <a:rPr lang="en-GB" b="1" dirty="0"/>
              <a:t>Remove Ternary Operator #1705</a:t>
            </a:r>
          </a:p>
          <a:p>
            <a:r>
              <a:rPr lang="en-GB" dirty="0">
                <a:hlinkClick r:id="rId3"/>
              </a:rPr>
              <a:t>https://github.com/rust-lang/rust/pull/1705</a:t>
            </a:r>
            <a:endParaRPr lang="en-GB" dirty="0"/>
          </a:p>
          <a:p>
            <a:endParaRPr lang="en-GB" dirty="0"/>
          </a:p>
          <a:p>
            <a:r>
              <a:rPr lang="en-GB" dirty="0"/>
              <a:t>However, this functionality is largely replaced by if conditional expressions, such as that used in </a:t>
            </a:r>
            <a:r>
              <a:rPr lang="en-GB" b="1" dirty="0"/>
              <a:t>conditional variable assignment</a:t>
            </a:r>
            <a:r>
              <a:rPr lang="en-GB" dirty="0"/>
              <a:t>…</a:t>
            </a:r>
          </a:p>
          <a:p>
            <a:endParaRPr lang="en-GB" dirty="0"/>
          </a:p>
        </p:txBody>
      </p:sp>
      <p:sp>
        <p:nvSpPr>
          <p:cNvPr id="4" name="TextBox 3">
            <a:extLst>
              <a:ext uri="{FF2B5EF4-FFF2-40B4-BE49-F238E27FC236}">
                <a16:creationId xmlns:a16="http://schemas.microsoft.com/office/drawing/2014/main" id="{88FFE46A-0BEB-6BE2-16EF-AB6C37351D40}"/>
              </a:ext>
            </a:extLst>
          </p:cNvPr>
          <p:cNvSpPr txBox="1"/>
          <p:nvPr/>
        </p:nvSpPr>
        <p:spPr>
          <a:xfrm>
            <a:off x="4641307" y="747953"/>
            <a:ext cx="6159381" cy="379530"/>
          </a:xfrm>
          <a:prstGeom prst="rect">
            <a:avLst/>
          </a:prstGeom>
          <a:solidFill>
            <a:schemeClr val="accent6">
              <a:lumMod val="20000"/>
              <a:lumOff val="80000"/>
            </a:schemeClr>
          </a:solidFill>
        </p:spPr>
        <p:txBody>
          <a:bodyPr vert="horz" wrap="square" lIns="0" tIns="0" rIns="0" bIns="0" rtlCol="0" anchor="ctr" anchorCtr="0">
            <a:noAutofit/>
          </a:bodyPr>
          <a:lstStyle/>
          <a:p>
            <a:pPr algn="l"/>
            <a:r>
              <a:rPr lang="en-GB" sz="1400" dirty="0">
                <a:latin typeface="Consolas" panose="020B0609020204030204" pitchFamily="49" charset="0"/>
              </a:rPr>
              <a:t>var3 = var1 &gt; var2 </a:t>
            </a:r>
            <a:r>
              <a:rPr lang="en-GB" sz="1400" b="1" dirty="0">
                <a:highlight>
                  <a:srgbClr val="FFFF00"/>
                </a:highlight>
                <a:latin typeface="Consolas" panose="020B0609020204030204" pitchFamily="49" charset="0"/>
              </a:rPr>
              <a:t>?</a:t>
            </a:r>
            <a:r>
              <a:rPr lang="en-GB" sz="1400" dirty="0">
                <a:latin typeface="Consolas" panose="020B0609020204030204" pitchFamily="49" charset="0"/>
              </a:rPr>
              <a:t> 100 </a:t>
            </a:r>
            <a:r>
              <a:rPr lang="en-GB" sz="1400" b="1" dirty="0">
                <a:highlight>
                  <a:srgbClr val="FFFF00"/>
                </a:highlight>
                <a:latin typeface="Consolas" panose="020B0609020204030204" pitchFamily="49" charset="0"/>
              </a:rPr>
              <a:t>:</a:t>
            </a:r>
            <a:r>
              <a:rPr lang="en-GB" sz="1400" dirty="0">
                <a:latin typeface="Consolas" panose="020B0609020204030204" pitchFamily="49" charset="0"/>
              </a:rPr>
              <a:t> 200;</a:t>
            </a:r>
          </a:p>
        </p:txBody>
      </p:sp>
      <p:pic>
        <p:nvPicPr>
          <p:cNvPr id="5" name="Picture 4">
            <a:extLst>
              <a:ext uri="{FF2B5EF4-FFF2-40B4-BE49-F238E27FC236}">
                <a16:creationId xmlns:a16="http://schemas.microsoft.com/office/drawing/2014/main" id="{F1F27091-C0F7-231C-6D9C-4492ADBCFB6A}"/>
              </a:ext>
            </a:extLst>
          </p:cNvPr>
          <p:cNvPicPr>
            <a:picLocks noChangeAspect="1"/>
          </p:cNvPicPr>
          <p:nvPr/>
        </p:nvPicPr>
        <p:blipFill>
          <a:blip r:embed="rId4"/>
          <a:stretch>
            <a:fillRect/>
          </a:stretch>
        </p:blipFill>
        <p:spPr>
          <a:xfrm>
            <a:off x="10921869" y="747953"/>
            <a:ext cx="365791" cy="379530"/>
          </a:xfrm>
          <a:prstGeom prst="rect">
            <a:avLst/>
          </a:prstGeom>
        </p:spPr>
      </p:pic>
      <p:sp>
        <p:nvSpPr>
          <p:cNvPr id="6" name="TextBox 5">
            <a:extLst>
              <a:ext uri="{FF2B5EF4-FFF2-40B4-BE49-F238E27FC236}">
                <a16:creationId xmlns:a16="http://schemas.microsoft.com/office/drawing/2014/main" id="{2958FCB0-EDBA-00FF-E6EE-95E910F48800}"/>
              </a:ext>
            </a:extLst>
          </p:cNvPr>
          <p:cNvSpPr txBox="1"/>
          <p:nvPr/>
        </p:nvSpPr>
        <p:spPr>
          <a:xfrm>
            <a:off x="4656138" y="1921425"/>
            <a:ext cx="6144550" cy="1071679"/>
          </a:xfrm>
          <a:prstGeom prst="rect">
            <a:avLst/>
          </a:prstGeom>
          <a:solidFill>
            <a:schemeClr val="accent6">
              <a:lumMod val="20000"/>
              <a:lumOff val="80000"/>
            </a:schemeClr>
          </a:solidFill>
        </p:spPr>
        <p:txBody>
          <a:bodyPr vert="horz" wrap="square" lIns="0" tIns="0" rIns="0" bIns="0" rtlCol="0" anchor="t" anchorCtr="0">
            <a:noAutofit/>
          </a:bodyPr>
          <a:lstStyle/>
          <a:p>
            <a:r>
              <a:rPr lang="en-GB" sz="1400" b="1" dirty="0">
                <a:solidFill>
                  <a:srgbClr val="0000FF"/>
                </a:solidFill>
                <a:latin typeface="Consolas" panose="020B0609020204030204" pitchFamily="49" charset="0"/>
              </a:rPr>
              <a:t>if</a:t>
            </a:r>
            <a:r>
              <a:rPr lang="en-GB" sz="1400" b="0" dirty="0">
                <a:solidFill>
                  <a:srgbClr val="000000"/>
                </a:solidFill>
                <a:latin typeface="Consolas" panose="020B0609020204030204" pitchFamily="49" charset="0"/>
              </a:rPr>
              <a:t> </a:t>
            </a:r>
            <a:r>
              <a:rPr lang="en-GB" sz="1400" b="1" dirty="0">
                <a:solidFill>
                  <a:srgbClr val="000080"/>
                </a:solidFill>
                <a:latin typeface="Consolas" panose="020B0609020204030204" pitchFamily="49" charset="0"/>
              </a:rPr>
              <a:t>(</a:t>
            </a:r>
            <a:r>
              <a:rPr lang="en-GB" sz="1400" dirty="0">
                <a:solidFill>
                  <a:srgbClr val="000000"/>
                </a:solidFill>
                <a:latin typeface="Consolas" panose="020B0609020204030204" pitchFamily="49" charset="0"/>
              </a:rPr>
              <a:t>var1 &gt; var2) </a:t>
            </a:r>
            <a:r>
              <a:rPr lang="en-GB" sz="1400" b="1" dirty="0">
                <a:solidFill>
                  <a:srgbClr val="000080"/>
                </a:solidFill>
                <a:latin typeface="Consolas" panose="020B0609020204030204" pitchFamily="49" charset="0"/>
              </a:rPr>
              <a:t>{</a:t>
            </a:r>
            <a:endParaRPr lang="en-GB" sz="1400" b="0" dirty="0">
              <a:solidFill>
                <a:srgbClr val="000000"/>
              </a:solidFill>
              <a:latin typeface="Consolas" panose="020B0609020204030204" pitchFamily="49" charset="0"/>
            </a:endParaRPr>
          </a:p>
          <a:p>
            <a:r>
              <a:rPr lang="en-GB" sz="1400" dirty="0">
                <a:solidFill>
                  <a:srgbClr val="000080"/>
                </a:solidFill>
                <a:latin typeface="Consolas" panose="020B0609020204030204" pitchFamily="49" charset="0"/>
              </a:rPr>
              <a:t>  </a:t>
            </a:r>
            <a:r>
              <a:rPr lang="en-GB" sz="1400" dirty="0">
                <a:solidFill>
                  <a:srgbClr val="000000"/>
                </a:solidFill>
                <a:latin typeface="Consolas" panose="020B0609020204030204" pitchFamily="49" charset="0"/>
              </a:rPr>
              <a:t>var3 = 100;</a:t>
            </a:r>
          </a:p>
          <a:p>
            <a:r>
              <a:rPr lang="en-GB" sz="1400" b="1" dirty="0">
                <a:solidFill>
                  <a:srgbClr val="000080"/>
                </a:solidFill>
                <a:latin typeface="Consolas" panose="020B0609020204030204" pitchFamily="49" charset="0"/>
              </a:rPr>
              <a:t>}</a:t>
            </a:r>
            <a:r>
              <a:rPr lang="en-GB" sz="1400" b="0" dirty="0">
                <a:solidFill>
                  <a:srgbClr val="000000"/>
                </a:solidFill>
                <a:latin typeface="Consolas" panose="020B0609020204030204" pitchFamily="49" charset="0"/>
              </a:rPr>
              <a:t> </a:t>
            </a:r>
            <a:r>
              <a:rPr lang="en-GB" sz="1400" b="1" dirty="0">
                <a:solidFill>
                  <a:srgbClr val="0000FF"/>
                </a:solidFill>
                <a:latin typeface="Consolas" panose="020B0609020204030204" pitchFamily="49" charset="0"/>
              </a:rPr>
              <a:t>else</a:t>
            </a:r>
            <a:r>
              <a:rPr lang="en-GB" sz="1400" b="0" dirty="0">
                <a:solidFill>
                  <a:srgbClr val="000000"/>
                </a:solidFill>
                <a:latin typeface="Consolas" panose="020B0609020204030204" pitchFamily="49" charset="0"/>
              </a:rPr>
              <a:t> </a:t>
            </a:r>
            <a:r>
              <a:rPr lang="en-GB" sz="1400" b="1" dirty="0">
                <a:solidFill>
                  <a:srgbClr val="000080"/>
                </a:solidFill>
                <a:latin typeface="Consolas" panose="020B0609020204030204" pitchFamily="49" charset="0"/>
              </a:rPr>
              <a:t>{</a:t>
            </a:r>
          </a:p>
          <a:p>
            <a:r>
              <a:rPr lang="en-GB" sz="1400" dirty="0">
                <a:solidFill>
                  <a:srgbClr val="000080"/>
                </a:solidFill>
                <a:latin typeface="Consolas" panose="020B0609020204030204" pitchFamily="49" charset="0"/>
              </a:rPr>
              <a:t>  </a:t>
            </a:r>
            <a:r>
              <a:rPr lang="en-GB" sz="1400" dirty="0">
                <a:solidFill>
                  <a:srgbClr val="000000"/>
                </a:solidFill>
                <a:latin typeface="Consolas" panose="020B0609020204030204" pitchFamily="49" charset="0"/>
              </a:rPr>
              <a:t>var3 = 200;</a:t>
            </a:r>
            <a:endParaRPr lang="en-GB" sz="1400" b="0" dirty="0">
              <a:solidFill>
                <a:srgbClr val="000000"/>
              </a:solidFill>
              <a:latin typeface="Consolas" panose="020B0609020204030204" pitchFamily="49" charset="0"/>
            </a:endParaRPr>
          </a:p>
          <a:p>
            <a:r>
              <a:rPr lang="en-GB" sz="1400" b="1" dirty="0">
                <a:solidFill>
                  <a:srgbClr val="000080"/>
                </a:solidFill>
                <a:latin typeface="Consolas" panose="020B0609020204030204" pitchFamily="49" charset="0"/>
              </a:rPr>
              <a:t>}</a:t>
            </a:r>
            <a:endParaRPr lang="en-GB" sz="1400" dirty="0">
              <a:solidFill>
                <a:srgbClr val="000000"/>
              </a:solidFill>
              <a:latin typeface="Consolas" panose="020B0609020204030204" pitchFamily="49" charset="0"/>
            </a:endParaRPr>
          </a:p>
        </p:txBody>
      </p:sp>
      <p:pic>
        <p:nvPicPr>
          <p:cNvPr id="7" name="Picture 6">
            <a:extLst>
              <a:ext uri="{FF2B5EF4-FFF2-40B4-BE49-F238E27FC236}">
                <a16:creationId xmlns:a16="http://schemas.microsoft.com/office/drawing/2014/main" id="{C5C4D251-D225-9DA8-83EF-A4073A9BD1B7}"/>
              </a:ext>
            </a:extLst>
          </p:cNvPr>
          <p:cNvPicPr>
            <a:picLocks noChangeAspect="1"/>
          </p:cNvPicPr>
          <p:nvPr/>
        </p:nvPicPr>
        <p:blipFill>
          <a:blip r:embed="rId4"/>
          <a:stretch>
            <a:fillRect/>
          </a:stretch>
        </p:blipFill>
        <p:spPr>
          <a:xfrm>
            <a:off x="10921868" y="1921425"/>
            <a:ext cx="365791" cy="379530"/>
          </a:xfrm>
          <a:prstGeom prst="rect">
            <a:avLst/>
          </a:prstGeom>
        </p:spPr>
      </p:pic>
    </p:spTree>
    <p:extLst>
      <p:ext uri="{BB962C8B-B14F-4D97-AF65-F5344CB8AC3E}">
        <p14:creationId xmlns:p14="http://schemas.microsoft.com/office/powerpoint/2010/main" val="2566133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452701-3A9B-4F80-90B8-13C2886BC406}"/>
              </a:ext>
            </a:extLst>
          </p:cNvPr>
          <p:cNvSpPr>
            <a:spLocks noGrp="1"/>
          </p:cNvSpPr>
          <p:nvPr>
            <p:ph type="body" sz="quarter" idx="10"/>
          </p:nvPr>
        </p:nvSpPr>
        <p:spPr/>
        <p:txBody>
          <a:bodyPr/>
          <a:lstStyle/>
          <a:p>
            <a:r>
              <a:rPr lang="en-GB" sz="4400" cap="none" dirty="0"/>
              <a:t>Conditional</a:t>
            </a:r>
            <a:r>
              <a:rPr lang="en-GB" cap="none" dirty="0"/>
              <a:t> Variable Assignment</a:t>
            </a:r>
          </a:p>
        </p:txBody>
      </p:sp>
      <p:sp>
        <p:nvSpPr>
          <p:cNvPr id="3" name="Text Placeholder 2">
            <a:extLst>
              <a:ext uri="{FF2B5EF4-FFF2-40B4-BE49-F238E27FC236}">
                <a16:creationId xmlns:a16="http://schemas.microsoft.com/office/drawing/2014/main" id="{BEE818F6-0DCD-4730-ABBF-85709CEBAEFD}"/>
              </a:ext>
            </a:extLst>
          </p:cNvPr>
          <p:cNvSpPr>
            <a:spLocks noGrp="1"/>
          </p:cNvSpPr>
          <p:nvPr>
            <p:ph type="body" sz="quarter" idx="15"/>
          </p:nvPr>
        </p:nvSpPr>
        <p:spPr>
          <a:xfrm>
            <a:off x="4680878" y="423708"/>
            <a:ext cx="7126338" cy="4094163"/>
          </a:xfrm>
        </p:spPr>
        <p:txBody>
          <a:bodyPr/>
          <a:lstStyle/>
          <a:p>
            <a:r>
              <a:rPr lang="en-GB" b="1" dirty="0"/>
              <a:t>Variable assignments can occur as the result of a conditional expression</a:t>
            </a:r>
          </a:p>
          <a:p>
            <a:pPr marL="285750" indent="-285750">
              <a:buFont typeface="Arial" panose="020B0604020202020204" pitchFamily="34" charset="0"/>
              <a:buChar char="•"/>
            </a:pPr>
            <a:r>
              <a:rPr lang="en-GB" dirty="0"/>
              <a:t>provides flexible variable initialization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r>
              <a:rPr lang="en-GB" b="1" dirty="0"/>
              <a:t>Things to remember:</a:t>
            </a:r>
          </a:p>
          <a:p>
            <a:pPr marL="285750" indent="-285750">
              <a:buFont typeface="Arial" panose="020B0604020202020204" pitchFamily="34" charset="0"/>
              <a:buChar char="•"/>
            </a:pPr>
            <a:r>
              <a:rPr lang="en-GB" dirty="0"/>
              <a:t>The lack of semi-colons on the </a:t>
            </a:r>
            <a:r>
              <a:rPr lang="en-GB" dirty="0">
                <a:highlight>
                  <a:srgbClr val="FFFF00"/>
                </a:highlight>
              </a:rPr>
              <a:t>highlighted</a:t>
            </a:r>
            <a:r>
              <a:rPr lang="en-GB" dirty="0"/>
              <a:t> lines</a:t>
            </a:r>
          </a:p>
          <a:p>
            <a:pPr marL="285750" indent="-285750">
              <a:buFont typeface="Arial" panose="020B0604020202020204" pitchFamily="34" charset="0"/>
              <a:buChar char="•"/>
            </a:pPr>
            <a:r>
              <a:rPr lang="en-GB" b="1" dirty="0"/>
              <a:t>Both</a:t>
            </a:r>
            <a:r>
              <a:rPr lang="en-GB" dirty="0"/>
              <a:t> if and else "arms" </a:t>
            </a:r>
            <a:r>
              <a:rPr lang="en-GB" b="1" dirty="0"/>
              <a:t>must</a:t>
            </a:r>
            <a:r>
              <a:rPr lang="en-GB" dirty="0"/>
              <a:t> be implemented</a:t>
            </a:r>
          </a:p>
          <a:p>
            <a:pPr marL="285750" indent="-285750">
              <a:buFont typeface="Arial" panose="020B0604020202020204" pitchFamily="34" charset="0"/>
              <a:buChar char="•"/>
            </a:pPr>
            <a:r>
              <a:rPr lang="en-GB" dirty="0"/>
              <a:t>If statement itself is </a:t>
            </a:r>
            <a:r>
              <a:rPr lang="en-GB" dirty="0">
                <a:highlight>
                  <a:srgbClr val="00FFFF"/>
                </a:highlight>
              </a:rPr>
              <a:t>terminated by a semi-colon</a:t>
            </a:r>
          </a:p>
          <a:p>
            <a:pPr marL="285750" indent="-285750">
              <a:buFont typeface="Arial" panose="020B0604020202020204" pitchFamily="34" charset="0"/>
              <a:buChar char="•"/>
            </a:pPr>
            <a:endParaRPr lang="en-GB" dirty="0"/>
          </a:p>
        </p:txBody>
      </p:sp>
      <p:sp>
        <p:nvSpPr>
          <p:cNvPr id="5" name="TextBox 4">
            <a:extLst>
              <a:ext uri="{FF2B5EF4-FFF2-40B4-BE49-F238E27FC236}">
                <a16:creationId xmlns:a16="http://schemas.microsoft.com/office/drawing/2014/main" id="{8B0746F2-97DB-4D5F-A609-3271946514A2}"/>
              </a:ext>
            </a:extLst>
          </p:cNvPr>
          <p:cNvSpPr txBox="1"/>
          <p:nvPr/>
        </p:nvSpPr>
        <p:spPr>
          <a:xfrm>
            <a:off x="4916385" y="1460345"/>
            <a:ext cx="5850596" cy="3046988"/>
          </a:xfrm>
          <a:prstGeom prst="rect">
            <a:avLst/>
          </a:prstGeom>
          <a:solidFill>
            <a:srgbClr val="C4FFFF"/>
          </a:solidFill>
        </p:spPr>
        <p:txBody>
          <a:bodyPr wrap="square">
            <a:spAutoFit/>
          </a:bodyPr>
          <a:lstStyle/>
          <a:p>
            <a:r>
              <a:rPr lang="en-GB" sz="1600" b="1" dirty="0" err="1">
                <a:solidFill>
                  <a:srgbClr val="00007F"/>
                </a:solidFill>
                <a:latin typeface="Consolas" panose="020B0609020204030204" pitchFamily="49" charset="0"/>
              </a:rPr>
              <a:t>fn</a:t>
            </a:r>
            <a:r>
              <a:rPr lang="en-GB" sz="1600" b="0" dirty="0">
                <a:solidFill>
                  <a:srgbClr val="808080"/>
                </a:solidFill>
                <a:latin typeface="Consolas" panose="020B0609020204030204" pitchFamily="49" charset="0"/>
              </a:rPr>
              <a:t> </a:t>
            </a:r>
            <a:r>
              <a:rPr lang="en-GB" sz="1600" b="0" dirty="0">
                <a:solidFill>
                  <a:srgbClr val="000000"/>
                </a:solidFill>
                <a:latin typeface="Consolas" panose="020B0609020204030204" pitchFamily="49" charset="0"/>
              </a:rPr>
              <a:t>main</a:t>
            </a:r>
            <a:r>
              <a:rPr lang="en-GB" sz="1600" b="1" dirty="0">
                <a:solidFill>
                  <a:srgbClr val="000000"/>
                </a:solidFill>
                <a:latin typeface="Consolas" panose="020B0609020204030204" pitchFamily="49" charset="0"/>
              </a:rPr>
              <a:t>()</a:t>
            </a:r>
            <a:r>
              <a:rPr lang="en-GB" sz="1600" b="0" dirty="0">
                <a:solidFill>
                  <a:srgbClr val="808080"/>
                </a:solidFill>
                <a:latin typeface="Consolas" panose="020B0609020204030204" pitchFamily="49" charset="0"/>
              </a:rPr>
              <a:t> </a:t>
            </a:r>
            <a:r>
              <a:rPr lang="en-GB" sz="1600" b="1" dirty="0">
                <a:solidFill>
                  <a:srgbClr val="000000"/>
                </a:solidFill>
                <a:latin typeface="Consolas" panose="020B0609020204030204" pitchFamily="49" charset="0"/>
              </a:rPr>
              <a:t>{</a:t>
            </a:r>
            <a:endParaRPr lang="en-GB" sz="1600" b="0" dirty="0">
              <a:solidFill>
                <a:srgbClr val="808080"/>
              </a:solidFill>
              <a:latin typeface="Consolas" panose="020B0609020204030204" pitchFamily="49" charset="0"/>
            </a:endParaRPr>
          </a:p>
          <a:p>
            <a:r>
              <a:rPr lang="en-GB" sz="1600" b="0" dirty="0">
                <a:solidFill>
                  <a:srgbClr val="808080"/>
                </a:solidFill>
                <a:latin typeface="Consolas" panose="020B0609020204030204" pitchFamily="49" charset="0"/>
              </a:rPr>
              <a:t>    </a:t>
            </a:r>
            <a:r>
              <a:rPr lang="en-GB" sz="1600" b="1" dirty="0">
                <a:solidFill>
                  <a:srgbClr val="00007F"/>
                </a:solidFill>
                <a:latin typeface="Consolas" panose="020B0609020204030204" pitchFamily="49" charset="0"/>
              </a:rPr>
              <a:t>let</a:t>
            </a:r>
            <a:r>
              <a:rPr lang="en-GB" sz="1600" b="0" dirty="0">
                <a:solidFill>
                  <a:srgbClr val="808080"/>
                </a:solidFill>
                <a:latin typeface="Consolas" panose="020B0609020204030204" pitchFamily="49" charset="0"/>
              </a:rPr>
              <a:t> </a:t>
            </a:r>
            <a:r>
              <a:rPr lang="en-GB" sz="1600" b="0" dirty="0">
                <a:solidFill>
                  <a:srgbClr val="000000"/>
                </a:solidFill>
                <a:latin typeface="Consolas" panose="020B0609020204030204" pitchFamily="49" charset="0"/>
              </a:rPr>
              <a:t>installed</a:t>
            </a:r>
            <a:r>
              <a:rPr lang="en-GB" sz="1600" b="0" dirty="0">
                <a:solidFill>
                  <a:srgbClr val="808080"/>
                </a:solidFill>
                <a:latin typeface="Consolas" panose="020B0609020204030204" pitchFamily="49" charset="0"/>
              </a:rPr>
              <a:t> </a:t>
            </a:r>
            <a:r>
              <a:rPr lang="en-GB" sz="1600" b="1" dirty="0">
                <a:solidFill>
                  <a:srgbClr val="000000"/>
                </a:solidFill>
                <a:latin typeface="Consolas" panose="020B0609020204030204" pitchFamily="49" charset="0"/>
              </a:rPr>
              <a:t>=</a:t>
            </a:r>
            <a:r>
              <a:rPr lang="en-GB" sz="1600" b="0" dirty="0">
                <a:solidFill>
                  <a:srgbClr val="808080"/>
                </a:solidFill>
                <a:latin typeface="Consolas" panose="020B0609020204030204" pitchFamily="49" charset="0"/>
              </a:rPr>
              <a:t> </a:t>
            </a:r>
            <a:r>
              <a:rPr lang="en-GB" sz="1600" b="1" dirty="0">
                <a:solidFill>
                  <a:srgbClr val="00007F"/>
                </a:solidFill>
                <a:latin typeface="Consolas" panose="020B0609020204030204" pitchFamily="49" charset="0"/>
              </a:rPr>
              <a:t>true</a:t>
            </a:r>
            <a:r>
              <a:rPr lang="en-GB" sz="1600" b="1" dirty="0">
                <a:solidFill>
                  <a:srgbClr val="000000"/>
                </a:solidFill>
                <a:latin typeface="Consolas" panose="020B0609020204030204" pitchFamily="49" charset="0"/>
              </a:rPr>
              <a:t>;</a:t>
            </a:r>
          </a:p>
          <a:p>
            <a:endParaRPr lang="en-GB" sz="1600" b="0" dirty="0">
              <a:solidFill>
                <a:srgbClr val="808080"/>
              </a:solidFill>
              <a:latin typeface="Consolas" panose="020B0609020204030204" pitchFamily="49" charset="0"/>
            </a:endParaRPr>
          </a:p>
          <a:p>
            <a:r>
              <a:rPr lang="en-GB" sz="1600" b="0" dirty="0">
                <a:solidFill>
                  <a:srgbClr val="808080"/>
                </a:solidFill>
                <a:latin typeface="Consolas" panose="020B0609020204030204" pitchFamily="49" charset="0"/>
              </a:rPr>
              <a:t>    </a:t>
            </a:r>
            <a:r>
              <a:rPr lang="en-GB" sz="1600" b="1" dirty="0">
                <a:solidFill>
                  <a:srgbClr val="00007F"/>
                </a:solidFill>
                <a:latin typeface="Consolas" panose="020B0609020204030204" pitchFamily="49" charset="0"/>
              </a:rPr>
              <a:t>let</a:t>
            </a:r>
            <a:r>
              <a:rPr lang="en-GB" sz="1600" b="0" dirty="0">
                <a:solidFill>
                  <a:srgbClr val="808080"/>
                </a:solidFill>
                <a:latin typeface="Consolas" panose="020B0609020204030204" pitchFamily="49" charset="0"/>
              </a:rPr>
              <a:t> </a:t>
            </a:r>
            <a:r>
              <a:rPr lang="en-GB" sz="1600" b="0" dirty="0">
                <a:solidFill>
                  <a:srgbClr val="000000"/>
                </a:solidFill>
                <a:latin typeface="Consolas" panose="020B0609020204030204" pitchFamily="49" charset="0"/>
              </a:rPr>
              <a:t>status</a:t>
            </a:r>
            <a:r>
              <a:rPr lang="en-GB" sz="1600" b="0" dirty="0">
                <a:solidFill>
                  <a:srgbClr val="808080"/>
                </a:solidFill>
                <a:latin typeface="Consolas" panose="020B0609020204030204" pitchFamily="49" charset="0"/>
              </a:rPr>
              <a:t> </a:t>
            </a:r>
            <a:r>
              <a:rPr lang="en-GB" sz="1600" b="1" dirty="0">
                <a:solidFill>
                  <a:srgbClr val="000000"/>
                </a:solidFill>
                <a:latin typeface="Consolas" panose="020B0609020204030204" pitchFamily="49" charset="0"/>
              </a:rPr>
              <a:t>=</a:t>
            </a:r>
            <a:r>
              <a:rPr lang="en-GB" sz="1600" b="0" dirty="0">
                <a:solidFill>
                  <a:srgbClr val="808080"/>
                </a:solidFill>
                <a:latin typeface="Consolas" panose="020B0609020204030204" pitchFamily="49" charset="0"/>
              </a:rPr>
              <a:t> </a:t>
            </a:r>
            <a:r>
              <a:rPr lang="en-GB" sz="1600" b="1" dirty="0">
                <a:solidFill>
                  <a:srgbClr val="00007F"/>
                </a:solidFill>
                <a:latin typeface="Consolas" panose="020B0609020204030204" pitchFamily="49" charset="0"/>
              </a:rPr>
              <a:t>if</a:t>
            </a:r>
            <a:r>
              <a:rPr lang="en-GB" sz="1600" b="0" dirty="0">
                <a:solidFill>
                  <a:srgbClr val="808080"/>
                </a:solidFill>
                <a:latin typeface="Consolas" panose="020B0609020204030204" pitchFamily="49" charset="0"/>
              </a:rPr>
              <a:t> </a:t>
            </a:r>
            <a:r>
              <a:rPr lang="en-GB" sz="1600" b="0" dirty="0">
                <a:solidFill>
                  <a:srgbClr val="000000"/>
                </a:solidFill>
                <a:latin typeface="Consolas" panose="020B0609020204030204" pitchFamily="49" charset="0"/>
              </a:rPr>
              <a:t>installed</a:t>
            </a:r>
            <a:r>
              <a:rPr lang="en-GB" sz="1600" b="0" dirty="0">
                <a:solidFill>
                  <a:srgbClr val="808080"/>
                </a:solidFill>
                <a:latin typeface="Consolas" panose="020B0609020204030204" pitchFamily="49" charset="0"/>
              </a:rPr>
              <a:t> </a:t>
            </a:r>
            <a:r>
              <a:rPr lang="en-GB" sz="1600" b="1" dirty="0">
                <a:solidFill>
                  <a:srgbClr val="000000"/>
                </a:solidFill>
                <a:latin typeface="Consolas" panose="020B0609020204030204" pitchFamily="49" charset="0"/>
              </a:rPr>
              <a:t>{</a:t>
            </a:r>
            <a:endParaRPr lang="en-GB" sz="1600" b="0" dirty="0">
              <a:solidFill>
                <a:srgbClr val="808080"/>
              </a:solidFill>
              <a:latin typeface="Consolas" panose="020B0609020204030204" pitchFamily="49" charset="0"/>
            </a:endParaRPr>
          </a:p>
          <a:p>
            <a:r>
              <a:rPr lang="en-GB" sz="1600" b="0" dirty="0">
                <a:solidFill>
                  <a:srgbClr val="808080"/>
                </a:solidFill>
                <a:latin typeface="Consolas" panose="020B0609020204030204" pitchFamily="49" charset="0"/>
              </a:rPr>
              <a:t>        </a:t>
            </a:r>
            <a:r>
              <a:rPr lang="en-GB" sz="1600" b="0" dirty="0">
                <a:solidFill>
                  <a:srgbClr val="7F007F"/>
                </a:solidFill>
                <a:highlight>
                  <a:srgbClr val="FFFF00"/>
                </a:highlight>
                <a:latin typeface="Consolas" panose="020B0609020204030204" pitchFamily="49" charset="0"/>
              </a:rPr>
              <a:t>"installed"</a:t>
            </a:r>
            <a:endParaRPr lang="en-GB" sz="1600" b="0" dirty="0">
              <a:solidFill>
                <a:srgbClr val="808080"/>
              </a:solidFill>
              <a:highlight>
                <a:srgbClr val="FFFF00"/>
              </a:highlight>
              <a:latin typeface="Consolas" panose="020B0609020204030204" pitchFamily="49" charset="0"/>
            </a:endParaRPr>
          </a:p>
          <a:p>
            <a:r>
              <a:rPr lang="en-GB" sz="1600" b="0" dirty="0">
                <a:solidFill>
                  <a:srgbClr val="808080"/>
                </a:solidFill>
                <a:latin typeface="Consolas" panose="020B0609020204030204" pitchFamily="49" charset="0"/>
              </a:rPr>
              <a:t>    </a:t>
            </a:r>
            <a:r>
              <a:rPr lang="en-GB" sz="1600" b="1" dirty="0">
                <a:solidFill>
                  <a:srgbClr val="000000"/>
                </a:solidFill>
                <a:latin typeface="Consolas" panose="020B0609020204030204" pitchFamily="49" charset="0"/>
              </a:rPr>
              <a:t>}</a:t>
            </a:r>
            <a:r>
              <a:rPr lang="en-GB" sz="1600" b="0" dirty="0">
                <a:solidFill>
                  <a:srgbClr val="808080"/>
                </a:solidFill>
                <a:latin typeface="Consolas" panose="020B0609020204030204" pitchFamily="49" charset="0"/>
              </a:rPr>
              <a:t> </a:t>
            </a:r>
            <a:r>
              <a:rPr lang="en-GB" sz="1600" b="1" dirty="0">
                <a:solidFill>
                  <a:srgbClr val="00007F"/>
                </a:solidFill>
                <a:latin typeface="Consolas" panose="020B0609020204030204" pitchFamily="49" charset="0"/>
              </a:rPr>
              <a:t>else</a:t>
            </a:r>
            <a:r>
              <a:rPr lang="en-GB" sz="1600" b="0" dirty="0">
                <a:solidFill>
                  <a:srgbClr val="808080"/>
                </a:solidFill>
                <a:latin typeface="Consolas" panose="020B0609020204030204" pitchFamily="49" charset="0"/>
              </a:rPr>
              <a:t> </a:t>
            </a:r>
            <a:r>
              <a:rPr lang="en-GB" sz="1600" b="1" dirty="0">
                <a:solidFill>
                  <a:srgbClr val="000000"/>
                </a:solidFill>
                <a:latin typeface="Consolas" panose="020B0609020204030204" pitchFamily="49" charset="0"/>
              </a:rPr>
              <a:t>{</a:t>
            </a:r>
            <a:endParaRPr lang="en-GB" sz="1600" b="0" dirty="0">
              <a:solidFill>
                <a:srgbClr val="808080"/>
              </a:solidFill>
              <a:latin typeface="Consolas" panose="020B0609020204030204" pitchFamily="49" charset="0"/>
            </a:endParaRPr>
          </a:p>
          <a:p>
            <a:r>
              <a:rPr lang="en-GB" sz="1600" b="0" dirty="0">
                <a:solidFill>
                  <a:srgbClr val="808080"/>
                </a:solidFill>
                <a:latin typeface="Consolas" panose="020B0609020204030204" pitchFamily="49" charset="0"/>
              </a:rPr>
              <a:t>        </a:t>
            </a:r>
            <a:r>
              <a:rPr lang="en-GB" sz="1600" b="0" dirty="0">
                <a:solidFill>
                  <a:srgbClr val="7F007F"/>
                </a:solidFill>
                <a:highlight>
                  <a:srgbClr val="FFFF00"/>
                </a:highlight>
                <a:latin typeface="Consolas" panose="020B0609020204030204" pitchFamily="49" charset="0"/>
              </a:rPr>
              <a:t>"not installed"</a:t>
            </a:r>
            <a:endParaRPr lang="en-GB" sz="1600" b="0" dirty="0">
              <a:solidFill>
                <a:srgbClr val="808080"/>
              </a:solidFill>
              <a:highlight>
                <a:srgbClr val="FFFF00"/>
              </a:highlight>
              <a:latin typeface="Consolas" panose="020B0609020204030204" pitchFamily="49" charset="0"/>
            </a:endParaRPr>
          </a:p>
          <a:p>
            <a:r>
              <a:rPr lang="en-GB" sz="1600" b="0" dirty="0">
                <a:solidFill>
                  <a:srgbClr val="808080"/>
                </a:solidFill>
                <a:latin typeface="Consolas" panose="020B0609020204030204" pitchFamily="49" charset="0"/>
              </a:rPr>
              <a:t>    </a:t>
            </a:r>
            <a:r>
              <a:rPr lang="en-GB" sz="1600" b="1" dirty="0">
                <a:solidFill>
                  <a:srgbClr val="000000"/>
                </a:solidFill>
                <a:latin typeface="Consolas" panose="020B0609020204030204" pitchFamily="49" charset="0"/>
              </a:rPr>
              <a:t>}</a:t>
            </a:r>
            <a:r>
              <a:rPr lang="en-GB" sz="1600" b="1" dirty="0">
                <a:solidFill>
                  <a:srgbClr val="000000"/>
                </a:solidFill>
                <a:highlight>
                  <a:srgbClr val="00FFFF"/>
                </a:highlight>
                <a:latin typeface="Consolas" panose="020B0609020204030204" pitchFamily="49" charset="0"/>
              </a:rPr>
              <a:t>;</a:t>
            </a:r>
            <a:endParaRPr lang="en-GB" sz="1600" b="0" dirty="0">
              <a:solidFill>
                <a:srgbClr val="808080"/>
              </a:solidFill>
              <a:highlight>
                <a:srgbClr val="00FFFF"/>
              </a:highlight>
              <a:latin typeface="Consolas" panose="020B0609020204030204" pitchFamily="49" charset="0"/>
            </a:endParaRPr>
          </a:p>
          <a:p>
            <a:endParaRPr lang="en-GB" sz="1600" b="0" dirty="0">
              <a:solidFill>
                <a:srgbClr val="00B050"/>
              </a:solidFill>
              <a:latin typeface="Consolas" panose="020B0609020204030204" pitchFamily="49" charset="0"/>
            </a:endParaRPr>
          </a:p>
          <a:p>
            <a:r>
              <a:rPr lang="en-GB" sz="1600" b="0" dirty="0">
                <a:solidFill>
                  <a:srgbClr val="00B050"/>
                </a:solidFill>
                <a:latin typeface="Consolas" panose="020B0609020204030204" pitchFamily="49" charset="0"/>
              </a:rPr>
              <a:t>    </a:t>
            </a:r>
            <a:r>
              <a:rPr lang="en-GB" sz="1600" b="0" dirty="0" err="1">
                <a:solidFill>
                  <a:srgbClr val="00B050"/>
                </a:solidFill>
                <a:latin typeface="Consolas" panose="020B0609020204030204" pitchFamily="49" charset="0"/>
              </a:rPr>
              <a:t>println</a:t>
            </a:r>
            <a:r>
              <a:rPr lang="en-GB" sz="1600" b="0" dirty="0">
                <a:solidFill>
                  <a:srgbClr val="00B050"/>
                </a:solidFill>
                <a:latin typeface="Consolas" panose="020B0609020204030204" pitchFamily="49" charset="0"/>
              </a:rPr>
              <a:t>!</a:t>
            </a:r>
            <a:r>
              <a:rPr lang="en-GB" sz="1600" b="1" dirty="0">
                <a:solidFill>
                  <a:srgbClr val="000000"/>
                </a:solidFill>
                <a:latin typeface="Consolas" panose="020B0609020204030204" pitchFamily="49" charset="0"/>
              </a:rPr>
              <a:t>(</a:t>
            </a:r>
            <a:r>
              <a:rPr lang="en-GB" sz="1600" b="0" dirty="0">
                <a:solidFill>
                  <a:srgbClr val="7F007F"/>
                </a:solidFill>
                <a:latin typeface="Consolas" panose="020B0609020204030204" pitchFamily="49" charset="0"/>
              </a:rPr>
              <a:t>"{}"</a:t>
            </a:r>
            <a:r>
              <a:rPr lang="en-GB" sz="1600" b="1" dirty="0">
                <a:solidFill>
                  <a:srgbClr val="000000"/>
                </a:solidFill>
                <a:latin typeface="Consolas" panose="020B0609020204030204" pitchFamily="49" charset="0"/>
              </a:rPr>
              <a:t>,</a:t>
            </a:r>
            <a:r>
              <a:rPr lang="en-GB" sz="1600" b="0" dirty="0">
                <a:solidFill>
                  <a:srgbClr val="808080"/>
                </a:solidFill>
                <a:latin typeface="Consolas" panose="020B0609020204030204" pitchFamily="49" charset="0"/>
              </a:rPr>
              <a:t> </a:t>
            </a:r>
            <a:r>
              <a:rPr lang="en-GB" sz="1600" b="0" dirty="0">
                <a:solidFill>
                  <a:srgbClr val="000000"/>
                </a:solidFill>
                <a:latin typeface="Consolas" panose="020B0609020204030204" pitchFamily="49" charset="0"/>
              </a:rPr>
              <a:t>installed</a:t>
            </a:r>
            <a:r>
              <a:rPr lang="en-GB" sz="1600" b="1" dirty="0">
                <a:solidFill>
                  <a:srgbClr val="000000"/>
                </a:solidFill>
                <a:latin typeface="Consolas" panose="020B0609020204030204" pitchFamily="49" charset="0"/>
              </a:rPr>
              <a:t>);</a:t>
            </a:r>
            <a:endParaRPr lang="en-GB" sz="1600" b="0" dirty="0">
              <a:solidFill>
                <a:srgbClr val="808080"/>
              </a:solidFill>
              <a:latin typeface="Consolas" panose="020B0609020204030204" pitchFamily="49" charset="0"/>
            </a:endParaRPr>
          </a:p>
          <a:p>
            <a:r>
              <a:rPr lang="en-GB" sz="1600" b="0" dirty="0">
                <a:solidFill>
                  <a:srgbClr val="808080"/>
                </a:solidFill>
                <a:latin typeface="Consolas" panose="020B0609020204030204" pitchFamily="49" charset="0"/>
              </a:rPr>
              <a:t>    </a:t>
            </a:r>
            <a:r>
              <a:rPr lang="en-GB" sz="1600" b="0" dirty="0" err="1">
                <a:solidFill>
                  <a:srgbClr val="00B050"/>
                </a:solidFill>
                <a:latin typeface="Consolas" panose="020B0609020204030204" pitchFamily="49" charset="0"/>
              </a:rPr>
              <a:t>println</a:t>
            </a:r>
            <a:r>
              <a:rPr lang="en-GB" sz="1600" b="0" dirty="0">
                <a:solidFill>
                  <a:srgbClr val="00B050"/>
                </a:solidFill>
                <a:latin typeface="Consolas" panose="020B0609020204030204" pitchFamily="49" charset="0"/>
              </a:rPr>
              <a:t>!</a:t>
            </a:r>
            <a:r>
              <a:rPr lang="en-GB" sz="1600" b="1" dirty="0">
                <a:solidFill>
                  <a:srgbClr val="000000"/>
                </a:solidFill>
                <a:latin typeface="Consolas" panose="020B0609020204030204" pitchFamily="49" charset="0"/>
              </a:rPr>
              <a:t>(</a:t>
            </a:r>
            <a:r>
              <a:rPr lang="en-GB" sz="1600" b="0" dirty="0">
                <a:solidFill>
                  <a:srgbClr val="7F007F"/>
                </a:solidFill>
                <a:latin typeface="Consolas" panose="020B0609020204030204" pitchFamily="49" charset="0"/>
              </a:rPr>
              <a:t>"{}"</a:t>
            </a:r>
            <a:r>
              <a:rPr lang="en-GB" sz="1600" b="1" dirty="0">
                <a:solidFill>
                  <a:srgbClr val="000000"/>
                </a:solidFill>
                <a:latin typeface="Consolas" panose="020B0609020204030204" pitchFamily="49" charset="0"/>
              </a:rPr>
              <a:t>,</a:t>
            </a:r>
            <a:r>
              <a:rPr lang="en-GB" sz="1600" b="0" dirty="0">
                <a:solidFill>
                  <a:srgbClr val="808080"/>
                </a:solidFill>
                <a:latin typeface="Consolas" panose="020B0609020204030204" pitchFamily="49" charset="0"/>
              </a:rPr>
              <a:t> </a:t>
            </a:r>
            <a:r>
              <a:rPr lang="en-GB" sz="1600" b="0" dirty="0">
                <a:solidFill>
                  <a:srgbClr val="000000"/>
                </a:solidFill>
                <a:latin typeface="Consolas" panose="020B0609020204030204" pitchFamily="49" charset="0"/>
              </a:rPr>
              <a:t>status</a:t>
            </a:r>
            <a:r>
              <a:rPr lang="en-GB" sz="1600" b="1" dirty="0">
                <a:solidFill>
                  <a:srgbClr val="000000"/>
                </a:solidFill>
                <a:latin typeface="Consolas" panose="020B0609020204030204" pitchFamily="49" charset="0"/>
              </a:rPr>
              <a:t>);</a:t>
            </a:r>
            <a:endParaRPr lang="en-GB" sz="1600" b="0" dirty="0">
              <a:solidFill>
                <a:srgbClr val="808080"/>
              </a:solidFill>
              <a:latin typeface="Consolas" panose="020B0609020204030204" pitchFamily="49" charset="0"/>
            </a:endParaRPr>
          </a:p>
          <a:p>
            <a:r>
              <a:rPr lang="en-GB" sz="1600" b="1" dirty="0">
                <a:solidFill>
                  <a:srgbClr val="000000"/>
                </a:solidFill>
                <a:latin typeface="Consolas" panose="020B0609020204030204" pitchFamily="49" charset="0"/>
              </a:rPr>
              <a:t>}</a:t>
            </a:r>
            <a:endParaRPr lang="en-GB" sz="1600" dirty="0">
              <a:latin typeface="Consolas" panose="020B0609020204030204" pitchFamily="49" charset="0"/>
            </a:endParaRPr>
          </a:p>
        </p:txBody>
      </p:sp>
      <p:pic>
        <p:nvPicPr>
          <p:cNvPr id="6" name="Picture 2" descr="logo">
            <a:extLst>
              <a:ext uri="{FF2B5EF4-FFF2-40B4-BE49-F238E27FC236}">
                <a16:creationId xmlns:a16="http://schemas.microsoft.com/office/drawing/2014/main" id="{D32FFC08-F796-4FFB-891D-63F3FEF485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3732" y="1460345"/>
            <a:ext cx="441370" cy="44137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7F037DD-5A45-48A7-B505-6CD7AE797F3A}"/>
              </a:ext>
            </a:extLst>
          </p:cNvPr>
          <p:cNvSpPr txBox="1"/>
          <p:nvPr/>
        </p:nvSpPr>
        <p:spPr>
          <a:xfrm>
            <a:off x="8004312" y="4371873"/>
            <a:ext cx="2762670" cy="523220"/>
          </a:xfrm>
          <a:prstGeom prst="rect">
            <a:avLst/>
          </a:prstGeom>
          <a:solidFill>
            <a:srgbClr val="000000"/>
          </a:solidFill>
        </p:spPr>
        <p:txBody>
          <a:bodyPr wrap="square">
            <a:spAutoFit/>
          </a:bodyPr>
          <a:lstStyle/>
          <a:p>
            <a:r>
              <a:rPr lang="en-US" sz="1400" dirty="0">
                <a:solidFill>
                  <a:schemeClr val="bg1"/>
                </a:solidFill>
                <a:latin typeface="Consolas" panose="020B0609020204030204" pitchFamily="49" charset="0"/>
              </a:rPr>
              <a:t>true</a:t>
            </a:r>
          </a:p>
          <a:p>
            <a:r>
              <a:rPr lang="en-US" sz="1400" dirty="0">
                <a:solidFill>
                  <a:schemeClr val="bg1"/>
                </a:solidFill>
                <a:latin typeface="Consolas" panose="020B0609020204030204" pitchFamily="49" charset="0"/>
              </a:rPr>
              <a:t>installed</a:t>
            </a:r>
            <a:endParaRPr lang="en-GB" sz="1400" dirty="0">
              <a:solidFill>
                <a:schemeClr val="bg1"/>
              </a:solidFill>
              <a:latin typeface="Consolas" panose="020B0609020204030204" pitchFamily="49" charset="0"/>
            </a:endParaRPr>
          </a:p>
        </p:txBody>
      </p:sp>
      <p:sp>
        <p:nvSpPr>
          <p:cNvPr id="8" name="TextBox 7">
            <a:extLst>
              <a:ext uri="{FF2B5EF4-FFF2-40B4-BE49-F238E27FC236}">
                <a16:creationId xmlns:a16="http://schemas.microsoft.com/office/drawing/2014/main" id="{20D2D6DF-2E77-428E-8033-B04790A9DED0}"/>
              </a:ext>
            </a:extLst>
          </p:cNvPr>
          <p:cNvSpPr txBox="1"/>
          <p:nvPr/>
        </p:nvSpPr>
        <p:spPr>
          <a:xfrm>
            <a:off x="6533968" y="4380410"/>
            <a:ext cx="1352732" cy="274921"/>
          </a:xfrm>
          <a:prstGeom prst="rect">
            <a:avLst/>
          </a:prstGeom>
          <a:solidFill>
            <a:srgbClr val="00B050"/>
          </a:solidFill>
        </p:spPr>
        <p:txBody>
          <a:bodyPr wrap="square" anchor="ctr">
            <a:noAutofit/>
          </a:bodyPr>
          <a:lstStyle/>
          <a:p>
            <a:pPr algn="ctr"/>
            <a:r>
              <a:rPr lang="en-GB" dirty="0">
                <a:solidFill>
                  <a:schemeClr val="bg1"/>
                </a:solidFill>
              </a:rPr>
              <a:t>STDOUT</a:t>
            </a:r>
          </a:p>
        </p:txBody>
      </p:sp>
    </p:spTree>
    <p:extLst>
      <p:ext uri="{BB962C8B-B14F-4D97-AF65-F5344CB8AC3E}">
        <p14:creationId xmlns:p14="http://schemas.microsoft.com/office/powerpoint/2010/main" val="1733930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BD7502-A409-4FE3-A1A1-5877EE48E275}"/>
              </a:ext>
            </a:extLst>
          </p:cNvPr>
          <p:cNvSpPr>
            <a:spLocks noGrp="1"/>
          </p:cNvSpPr>
          <p:nvPr>
            <p:ph type="body" sz="quarter" idx="10"/>
          </p:nvPr>
        </p:nvSpPr>
        <p:spPr/>
        <p:txBody>
          <a:bodyPr/>
          <a:lstStyle/>
          <a:p>
            <a:r>
              <a:rPr lang="en-GB" sz="4400" cap="none" dirty="0"/>
              <a:t>match Statement (1)</a:t>
            </a:r>
          </a:p>
        </p:txBody>
      </p:sp>
      <p:sp>
        <p:nvSpPr>
          <p:cNvPr id="3" name="Text Placeholder 2">
            <a:extLst>
              <a:ext uri="{FF2B5EF4-FFF2-40B4-BE49-F238E27FC236}">
                <a16:creationId xmlns:a16="http://schemas.microsoft.com/office/drawing/2014/main" id="{C1EB8096-26D5-435F-9046-3E05F4FCA881}"/>
              </a:ext>
            </a:extLst>
          </p:cNvPr>
          <p:cNvSpPr>
            <a:spLocks noGrp="1"/>
          </p:cNvSpPr>
          <p:nvPr>
            <p:ph type="body" sz="quarter" idx="15"/>
          </p:nvPr>
        </p:nvSpPr>
        <p:spPr>
          <a:xfrm>
            <a:off x="4737100" y="407009"/>
            <a:ext cx="7070115" cy="6320362"/>
          </a:xfrm>
        </p:spPr>
        <p:txBody>
          <a:bodyPr/>
          <a:lstStyle/>
          <a:p>
            <a:r>
              <a:rPr lang="en-GB" b="1" dirty="0"/>
              <a:t>We use Rust's </a:t>
            </a:r>
            <a:r>
              <a:rPr lang="en-GB" b="1" dirty="0">
                <a:latin typeface="Consolas" panose="020B0609020204030204" pitchFamily="49" charset="0"/>
              </a:rPr>
              <a:t>match</a:t>
            </a:r>
            <a:r>
              <a:rPr lang="en-GB" b="1" dirty="0"/>
              <a:t> statement to check a single value against a list of possibilities</a:t>
            </a:r>
          </a:p>
          <a:p>
            <a:pPr marL="285750" indent="-285750">
              <a:buFont typeface="Arial" panose="020B0604020202020204" pitchFamily="34" charset="0"/>
              <a:buChar char="•"/>
            </a:pPr>
            <a:r>
              <a:rPr lang="en-GB" b="1" dirty="0"/>
              <a:t>Similar to C family's </a:t>
            </a:r>
            <a:r>
              <a:rPr lang="en-GB" b="1" dirty="0">
                <a:latin typeface="Consolas" panose="020B0609020204030204" pitchFamily="49" charset="0"/>
              </a:rPr>
              <a:t>switch</a:t>
            </a:r>
            <a:r>
              <a:rPr lang="en-GB" b="1" dirty="0"/>
              <a:t> statement:</a:t>
            </a:r>
          </a:p>
          <a:p>
            <a:endParaRPr lang="en-GB" b="1" dirty="0"/>
          </a:p>
        </p:txBody>
      </p:sp>
      <p:sp>
        <p:nvSpPr>
          <p:cNvPr id="4" name="TextBox 3">
            <a:extLst>
              <a:ext uri="{FF2B5EF4-FFF2-40B4-BE49-F238E27FC236}">
                <a16:creationId xmlns:a16="http://schemas.microsoft.com/office/drawing/2014/main" id="{653259EE-D784-4E77-BA20-1E0A0357F47B}"/>
              </a:ext>
            </a:extLst>
          </p:cNvPr>
          <p:cNvSpPr txBox="1"/>
          <p:nvPr/>
        </p:nvSpPr>
        <p:spPr>
          <a:xfrm>
            <a:off x="5027836" y="1349984"/>
            <a:ext cx="6313099" cy="4630449"/>
          </a:xfrm>
          <a:prstGeom prst="rect">
            <a:avLst/>
          </a:prstGeom>
          <a:solidFill>
            <a:schemeClr val="accent6">
              <a:lumMod val="20000"/>
              <a:lumOff val="80000"/>
            </a:schemeClr>
          </a:solidFill>
        </p:spPr>
        <p:txBody>
          <a:bodyPr vert="horz" wrap="square" lIns="0" tIns="0" rIns="0" bIns="0" rtlCol="0" anchor="t" anchorCtr="0">
            <a:noAutofit/>
          </a:bodyPr>
          <a:lstStyle/>
          <a:p>
            <a:pPr algn="l"/>
            <a:r>
              <a:rPr lang="en-GB" sz="1400" dirty="0">
                <a:solidFill>
                  <a:srgbClr val="00B050"/>
                </a:solidFill>
                <a:latin typeface="Consolas" panose="020B0609020204030204" pitchFamily="49" charset="0"/>
              </a:rPr>
              <a:t>#include &lt;</a:t>
            </a:r>
            <a:r>
              <a:rPr lang="en-GB" sz="1400" dirty="0" err="1">
                <a:solidFill>
                  <a:srgbClr val="00B050"/>
                </a:solidFill>
                <a:latin typeface="Consolas" panose="020B0609020204030204" pitchFamily="49" charset="0"/>
              </a:rPr>
              <a:t>stdio.h</a:t>
            </a:r>
            <a:r>
              <a:rPr lang="en-GB" sz="1400" dirty="0">
                <a:solidFill>
                  <a:srgbClr val="00B050"/>
                </a:solidFill>
                <a:latin typeface="Consolas" panose="020B0609020204030204" pitchFamily="49" charset="0"/>
              </a:rPr>
              <a:t>&gt;</a:t>
            </a:r>
          </a:p>
          <a:p>
            <a:pPr algn="l"/>
            <a:endParaRPr lang="en-GB" sz="1400" dirty="0">
              <a:latin typeface="Consolas" panose="020B0609020204030204" pitchFamily="49" charset="0"/>
            </a:endParaRPr>
          </a:p>
          <a:p>
            <a:pPr algn="l"/>
            <a:r>
              <a:rPr lang="en-GB" sz="1400" dirty="0">
                <a:solidFill>
                  <a:srgbClr val="0070C0"/>
                </a:solidFill>
                <a:latin typeface="Consolas" panose="020B0609020204030204" pitchFamily="49" charset="0"/>
              </a:rPr>
              <a:t>int</a:t>
            </a:r>
            <a:r>
              <a:rPr lang="en-GB" sz="1400" dirty="0">
                <a:latin typeface="Consolas" panose="020B0609020204030204" pitchFamily="49" charset="0"/>
              </a:rPr>
              <a:t> main</a:t>
            </a:r>
            <a:r>
              <a:rPr lang="en-GB" sz="1400" dirty="0">
                <a:solidFill>
                  <a:srgbClr val="C00000"/>
                </a:solidFill>
                <a:latin typeface="Consolas" panose="020B0609020204030204" pitchFamily="49" charset="0"/>
              </a:rPr>
              <a:t>()</a:t>
            </a:r>
          </a:p>
          <a:p>
            <a:pPr algn="l"/>
            <a:r>
              <a:rPr lang="en-GB" sz="1400" dirty="0">
                <a:latin typeface="Consolas" panose="020B0609020204030204" pitchFamily="49" charset="0"/>
              </a:rPr>
              <a:t>{</a:t>
            </a:r>
          </a:p>
          <a:p>
            <a:pPr algn="l"/>
            <a:r>
              <a:rPr lang="en-GB" sz="1400" dirty="0">
                <a:latin typeface="Consolas" panose="020B0609020204030204" pitchFamily="49" charset="0"/>
              </a:rPr>
              <a:t>    </a:t>
            </a:r>
            <a:r>
              <a:rPr lang="en-GB" sz="1400" dirty="0">
                <a:solidFill>
                  <a:srgbClr val="0070C0"/>
                </a:solidFill>
                <a:latin typeface="Consolas" panose="020B0609020204030204" pitchFamily="49" charset="0"/>
              </a:rPr>
              <a:t>char</a:t>
            </a:r>
            <a:r>
              <a:rPr lang="en-GB" sz="1400" dirty="0">
                <a:latin typeface="Consolas" panose="020B0609020204030204" pitchFamily="49" charset="0"/>
              </a:rPr>
              <a:t> letter = </a:t>
            </a:r>
            <a:r>
              <a:rPr lang="en-GB" sz="1400" dirty="0">
                <a:solidFill>
                  <a:srgbClr val="C00000"/>
                </a:solidFill>
                <a:latin typeface="Consolas" panose="020B0609020204030204" pitchFamily="49" charset="0"/>
              </a:rPr>
              <a:t>'f'</a:t>
            </a:r>
            <a:r>
              <a:rPr lang="en-GB" sz="1400" dirty="0">
                <a:latin typeface="Consolas" panose="020B0609020204030204" pitchFamily="49" charset="0"/>
              </a:rPr>
              <a:t>;</a:t>
            </a:r>
          </a:p>
          <a:p>
            <a:pPr algn="l"/>
            <a:endParaRPr lang="en-GB" sz="1400" dirty="0">
              <a:latin typeface="Consolas" panose="020B0609020204030204" pitchFamily="49" charset="0"/>
            </a:endParaRPr>
          </a:p>
          <a:p>
            <a:pPr algn="l"/>
            <a:r>
              <a:rPr lang="en-GB" sz="1400" dirty="0">
                <a:latin typeface="Consolas" panose="020B0609020204030204" pitchFamily="49" charset="0"/>
              </a:rPr>
              <a:t>    </a:t>
            </a:r>
            <a:r>
              <a:rPr lang="en-GB" sz="1400" dirty="0">
                <a:solidFill>
                  <a:srgbClr val="0070C0"/>
                </a:solidFill>
                <a:latin typeface="Consolas" panose="020B0609020204030204" pitchFamily="49" charset="0"/>
              </a:rPr>
              <a:t>switch</a:t>
            </a:r>
            <a:r>
              <a:rPr lang="en-GB" sz="1400" dirty="0">
                <a:latin typeface="Consolas" panose="020B0609020204030204" pitchFamily="49" charset="0"/>
              </a:rPr>
              <a:t>(letter) {</a:t>
            </a:r>
          </a:p>
          <a:p>
            <a:pPr algn="l"/>
            <a:r>
              <a:rPr lang="en-GB" sz="1400" dirty="0">
                <a:latin typeface="Consolas" panose="020B0609020204030204" pitchFamily="49" charset="0"/>
              </a:rPr>
              <a:t>      </a:t>
            </a:r>
            <a:r>
              <a:rPr lang="en-GB" sz="1400" dirty="0">
                <a:solidFill>
                  <a:srgbClr val="0070C0"/>
                </a:solidFill>
                <a:latin typeface="Consolas" panose="020B0609020204030204" pitchFamily="49" charset="0"/>
              </a:rPr>
              <a:t>case</a:t>
            </a:r>
            <a:r>
              <a:rPr lang="en-GB" sz="1400" dirty="0">
                <a:latin typeface="Consolas" panose="020B0609020204030204" pitchFamily="49" charset="0"/>
              </a:rPr>
              <a:t> </a:t>
            </a:r>
            <a:r>
              <a:rPr lang="en-GB" sz="1400" dirty="0">
                <a:solidFill>
                  <a:srgbClr val="C00000"/>
                </a:solidFill>
                <a:latin typeface="Consolas" panose="020B0609020204030204" pitchFamily="49" charset="0"/>
              </a:rPr>
              <a:t>'z'</a:t>
            </a:r>
            <a:r>
              <a:rPr lang="en-GB" sz="1400" dirty="0">
                <a:latin typeface="Consolas" panose="020B0609020204030204" pitchFamily="49" charset="0"/>
              </a:rPr>
              <a:t>: </a:t>
            </a:r>
            <a:r>
              <a:rPr lang="en-GB" sz="1400" dirty="0" err="1">
                <a:latin typeface="Consolas" panose="020B0609020204030204" pitchFamily="49" charset="0"/>
              </a:rPr>
              <a:t>printf</a:t>
            </a:r>
            <a:r>
              <a:rPr lang="en-GB" sz="1400" dirty="0">
                <a:latin typeface="Consolas" panose="020B0609020204030204" pitchFamily="49" charset="0"/>
              </a:rPr>
              <a:t>(</a:t>
            </a:r>
            <a:r>
              <a:rPr lang="en-GB" sz="1400" dirty="0">
                <a:solidFill>
                  <a:srgbClr val="C00000"/>
                </a:solidFill>
                <a:latin typeface="Consolas" panose="020B0609020204030204" pitchFamily="49" charset="0"/>
              </a:rPr>
              <a:t>"Last letter of the alphabet!\n"</a:t>
            </a:r>
            <a:r>
              <a:rPr lang="en-GB" sz="1400" dirty="0">
                <a:latin typeface="Consolas" panose="020B0609020204030204" pitchFamily="49" charset="0"/>
              </a:rPr>
              <a:t>);</a:t>
            </a:r>
          </a:p>
          <a:p>
            <a:pPr algn="l"/>
            <a:r>
              <a:rPr lang="en-GB" sz="1400" dirty="0">
                <a:latin typeface="Consolas" panose="020B0609020204030204" pitchFamily="49" charset="0"/>
              </a:rPr>
              <a:t>                </a:t>
            </a:r>
            <a:r>
              <a:rPr lang="en-GB" sz="1400" dirty="0">
                <a:solidFill>
                  <a:srgbClr val="0070C0"/>
                </a:solidFill>
                <a:latin typeface="Consolas" panose="020B0609020204030204" pitchFamily="49" charset="0"/>
              </a:rPr>
              <a:t>break</a:t>
            </a:r>
            <a:r>
              <a:rPr lang="en-GB" sz="1400" dirty="0">
                <a:latin typeface="Consolas" panose="020B0609020204030204" pitchFamily="49" charset="0"/>
              </a:rPr>
              <a:t>;</a:t>
            </a:r>
          </a:p>
          <a:p>
            <a:pPr algn="l"/>
            <a:r>
              <a:rPr lang="en-GB" sz="1400" dirty="0">
                <a:latin typeface="Consolas" panose="020B0609020204030204" pitchFamily="49" charset="0"/>
              </a:rPr>
              <a:t>      </a:t>
            </a:r>
            <a:r>
              <a:rPr lang="en-GB" sz="1400" dirty="0">
                <a:solidFill>
                  <a:srgbClr val="0070C0"/>
                </a:solidFill>
                <a:latin typeface="Consolas" panose="020B0609020204030204" pitchFamily="49" charset="0"/>
              </a:rPr>
              <a:t>case</a:t>
            </a:r>
            <a:r>
              <a:rPr lang="en-GB" sz="1400" dirty="0">
                <a:latin typeface="Consolas" panose="020B0609020204030204" pitchFamily="49" charset="0"/>
              </a:rPr>
              <a:t> </a:t>
            </a:r>
            <a:r>
              <a:rPr lang="en-GB" sz="1400" dirty="0">
                <a:solidFill>
                  <a:srgbClr val="C00000"/>
                </a:solidFill>
                <a:latin typeface="Consolas" panose="020B0609020204030204" pitchFamily="49" charset="0"/>
              </a:rPr>
              <a:t>'a'</a:t>
            </a:r>
            <a:r>
              <a:rPr lang="en-GB" sz="1400" dirty="0">
                <a:latin typeface="Consolas" panose="020B0609020204030204" pitchFamily="49" charset="0"/>
              </a:rPr>
              <a:t>:</a:t>
            </a:r>
          </a:p>
          <a:p>
            <a:pPr algn="l"/>
            <a:r>
              <a:rPr lang="en-GB" sz="1400" dirty="0">
                <a:latin typeface="Consolas" panose="020B0609020204030204" pitchFamily="49" charset="0"/>
              </a:rPr>
              <a:t>      </a:t>
            </a:r>
            <a:r>
              <a:rPr lang="en-GB" sz="1400" dirty="0">
                <a:solidFill>
                  <a:srgbClr val="0070C0"/>
                </a:solidFill>
                <a:latin typeface="Consolas" panose="020B0609020204030204" pitchFamily="49" charset="0"/>
              </a:rPr>
              <a:t>case</a:t>
            </a:r>
            <a:r>
              <a:rPr lang="en-GB" sz="1400" dirty="0">
                <a:latin typeface="Consolas" panose="020B0609020204030204" pitchFamily="49" charset="0"/>
              </a:rPr>
              <a:t> </a:t>
            </a:r>
            <a:r>
              <a:rPr lang="en-GB" sz="1400" dirty="0">
                <a:solidFill>
                  <a:srgbClr val="C00000"/>
                </a:solidFill>
                <a:latin typeface="Consolas" panose="020B0609020204030204" pitchFamily="49" charset="0"/>
              </a:rPr>
              <a:t>'e'</a:t>
            </a:r>
            <a:r>
              <a:rPr lang="en-GB" sz="1400" dirty="0">
                <a:latin typeface="Consolas" panose="020B0609020204030204" pitchFamily="49" charset="0"/>
              </a:rPr>
              <a:t>:</a:t>
            </a:r>
          </a:p>
          <a:p>
            <a:pPr algn="l"/>
            <a:r>
              <a:rPr lang="en-GB" sz="1400" dirty="0">
                <a:latin typeface="Consolas" panose="020B0609020204030204" pitchFamily="49" charset="0"/>
              </a:rPr>
              <a:t>      </a:t>
            </a:r>
            <a:r>
              <a:rPr lang="en-GB" sz="1400" dirty="0">
                <a:solidFill>
                  <a:srgbClr val="0070C0"/>
                </a:solidFill>
                <a:latin typeface="Consolas" panose="020B0609020204030204" pitchFamily="49" charset="0"/>
              </a:rPr>
              <a:t>case</a:t>
            </a:r>
            <a:r>
              <a:rPr lang="en-GB" sz="1400" dirty="0">
                <a:latin typeface="Consolas" panose="020B0609020204030204" pitchFamily="49" charset="0"/>
              </a:rPr>
              <a:t> </a:t>
            </a:r>
            <a:r>
              <a:rPr lang="en-GB" sz="1400" dirty="0">
                <a:solidFill>
                  <a:srgbClr val="C00000"/>
                </a:solidFill>
                <a:latin typeface="Consolas" panose="020B0609020204030204" pitchFamily="49" charset="0"/>
              </a:rPr>
              <a:t>'</a:t>
            </a:r>
            <a:r>
              <a:rPr lang="en-GB" sz="1400" dirty="0" err="1">
                <a:solidFill>
                  <a:srgbClr val="C00000"/>
                </a:solidFill>
                <a:latin typeface="Consolas" panose="020B0609020204030204" pitchFamily="49" charset="0"/>
              </a:rPr>
              <a:t>i</a:t>
            </a:r>
            <a:r>
              <a:rPr lang="en-GB" sz="1400" dirty="0">
                <a:solidFill>
                  <a:srgbClr val="C00000"/>
                </a:solidFill>
                <a:latin typeface="Consolas" panose="020B0609020204030204" pitchFamily="49" charset="0"/>
              </a:rPr>
              <a:t>'</a:t>
            </a:r>
            <a:r>
              <a:rPr lang="en-GB" sz="1400" dirty="0">
                <a:latin typeface="Consolas" panose="020B0609020204030204" pitchFamily="49" charset="0"/>
              </a:rPr>
              <a:t>:</a:t>
            </a:r>
          </a:p>
          <a:p>
            <a:pPr algn="l"/>
            <a:r>
              <a:rPr lang="en-GB" sz="1400" dirty="0">
                <a:latin typeface="Consolas" panose="020B0609020204030204" pitchFamily="49" charset="0"/>
              </a:rPr>
              <a:t>      </a:t>
            </a:r>
            <a:r>
              <a:rPr lang="en-GB" sz="1400" dirty="0">
                <a:solidFill>
                  <a:srgbClr val="0070C0"/>
                </a:solidFill>
                <a:latin typeface="Consolas" panose="020B0609020204030204" pitchFamily="49" charset="0"/>
              </a:rPr>
              <a:t>case</a:t>
            </a:r>
            <a:r>
              <a:rPr lang="en-GB" sz="1400" dirty="0">
                <a:latin typeface="Consolas" panose="020B0609020204030204" pitchFamily="49" charset="0"/>
              </a:rPr>
              <a:t> </a:t>
            </a:r>
            <a:r>
              <a:rPr lang="en-GB" sz="1400" dirty="0">
                <a:solidFill>
                  <a:srgbClr val="C00000"/>
                </a:solidFill>
                <a:latin typeface="Consolas" panose="020B0609020204030204" pitchFamily="49" charset="0"/>
              </a:rPr>
              <a:t>'o'</a:t>
            </a:r>
            <a:r>
              <a:rPr lang="en-GB" sz="1400" dirty="0">
                <a:latin typeface="Consolas" panose="020B0609020204030204" pitchFamily="49" charset="0"/>
              </a:rPr>
              <a:t>:</a:t>
            </a:r>
          </a:p>
          <a:p>
            <a:pPr algn="l"/>
            <a:r>
              <a:rPr lang="en-GB" sz="1400" dirty="0">
                <a:latin typeface="Consolas" panose="020B0609020204030204" pitchFamily="49" charset="0"/>
              </a:rPr>
              <a:t>      </a:t>
            </a:r>
            <a:r>
              <a:rPr lang="en-GB" sz="1400" dirty="0">
                <a:solidFill>
                  <a:srgbClr val="0070C0"/>
                </a:solidFill>
                <a:latin typeface="Consolas" panose="020B0609020204030204" pitchFamily="49" charset="0"/>
              </a:rPr>
              <a:t>case</a:t>
            </a:r>
            <a:r>
              <a:rPr lang="en-GB" sz="1400" dirty="0">
                <a:latin typeface="Consolas" panose="020B0609020204030204" pitchFamily="49" charset="0"/>
              </a:rPr>
              <a:t> </a:t>
            </a:r>
            <a:r>
              <a:rPr lang="en-GB" sz="1400" dirty="0">
                <a:solidFill>
                  <a:srgbClr val="C00000"/>
                </a:solidFill>
                <a:latin typeface="Consolas" panose="020B0609020204030204" pitchFamily="49" charset="0"/>
              </a:rPr>
              <a:t>'u'</a:t>
            </a:r>
            <a:r>
              <a:rPr lang="en-GB" sz="1400" dirty="0">
                <a:latin typeface="Consolas" panose="020B0609020204030204" pitchFamily="49" charset="0"/>
              </a:rPr>
              <a:t>: </a:t>
            </a:r>
            <a:r>
              <a:rPr lang="en-GB" sz="1400" dirty="0" err="1">
                <a:latin typeface="Consolas" panose="020B0609020204030204" pitchFamily="49" charset="0"/>
              </a:rPr>
              <a:t>printf</a:t>
            </a:r>
            <a:r>
              <a:rPr lang="en-GB" sz="1400" dirty="0">
                <a:latin typeface="Consolas" panose="020B0609020204030204" pitchFamily="49" charset="0"/>
              </a:rPr>
              <a:t>(</a:t>
            </a:r>
            <a:r>
              <a:rPr lang="en-GB" sz="1400" dirty="0">
                <a:solidFill>
                  <a:srgbClr val="C00000"/>
                </a:solidFill>
                <a:latin typeface="Consolas" panose="020B0609020204030204" pitchFamily="49" charset="0"/>
              </a:rPr>
              <a:t>"A vowel!\n"</a:t>
            </a:r>
            <a:r>
              <a:rPr lang="en-GB" sz="1400" dirty="0">
                <a:latin typeface="Consolas" panose="020B0609020204030204" pitchFamily="49" charset="0"/>
              </a:rPr>
              <a:t>);</a:t>
            </a:r>
          </a:p>
          <a:p>
            <a:pPr algn="l"/>
            <a:r>
              <a:rPr lang="en-GB" sz="1400" dirty="0">
                <a:latin typeface="Consolas" panose="020B0609020204030204" pitchFamily="49" charset="0"/>
              </a:rPr>
              <a:t>                </a:t>
            </a:r>
            <a:r>
              <a:rPr lang="en-GB" sz="1400" dirty="0">
                <a:solidFill>
                  <a:srgbClr val="0070C0"/>
                </a:solidFill>
                <a:latin typeface="Consolas" panose="020B0609020204030204" pitchFamily="49" charset="0"/>
              </a:rPr>
              <a:t>break</a:t>
            </a:r>
            <a:r>
              <a:rPr lang="en-GB" sz="1400" dirty="0">
                <a:latin typeface="Consolas" panose="020B0609020204030204" pitchFamily="49" charset="0"/>
              </a:rPr>
              <a:t>;</a:t>
            </a:r>
          </a:p>
          <a:p>
            <a:pPr algn="l"/>
            <a:endParaRPr lang="en-GB" sz="1400" dirty="0">
              <a:latin typeface="Consolas" panose="020B0609020204030204" pitchFamily="49" charset="0"/>
            </a:endParaRPr>
          </a:p>
          <a:p>
            <a:pPr algn="l"/>
            <a:r>
              <a:rPr lang="en-GB" sz="1400" dirty="0">
                <a:latin typeface="Consolas" panose="020B0609020204030204" pitchFamily="49" charset="0"/>
              </a:rPr>
              <a:t>      </a:t>
            </a:r>
            <a:r>
              <a:rPr lang="en-GB" sz="1400" dirty="0">
                <a:solidFill>
                  <a:srgbClr val="0070C0"/>
                </a:solidFill>
                <a:latin typeface="Consolas" panose="020B0609020204030204" pitchFamily="49" charset="0"/>
              </a:rPr>
              <a:t>default</a:t>
            </a:r>
            <a:r>
              <a:rPr lang="en-GB" sz="1400" dirty="0">
                <a:latin typeface="Consolas" panose="020B0609020204030204" pitchFamily="49" charset="0"/>
              </a:rPr>
              <a:t>: </a:t>
            </a:r>
            <a:r>
              <a:rPr lang="en-GB" sz="1400" dirty="0" err="1">
                <a:latin typeface="Consolas" panose="020B0609020204030204" pitchFamily="49" charset="0"/>
              </a:rPr>
              <a:t>printf</a:t>
            </a:r>
            <a:r>
              <a:rPr lang="en-GB" sz="1400" dirty="0">
                <a:latin typeface="Consolas" panose="020B0609020204030204" pitchFamily="49" charset="0"/>
              </a:rPr>
              <a:t>(</a:t>
            </a:r>
            <a:r>
              <a:rPr lang="en-GB" sz="1400" dirty="0">
                <a:solidFill>
                  <a:srgbClr val="C00000"/>
                </a:solidFill>
                <a:latin typeface="Consolas" panose="020B0609020204030204" pitchFamily="49" charset="0"/>
              </a:rPr>
              <a:t>"A consonant other than 'z'\n"</a:t>
            </a:r>
            <a:r>
              <a:rPr lang="en-GB" sz="1400" dirty="0">
                <a:latin typeface="Consolas" panose="020B0609020204030204" pitchFamily="49" charset="0"/>
              </a:rPr>
              <a:t>);</a:t>
            </a:r>
          </a:p>
          <a:p>
            <a:pPr algn="l"/>
            <a:r>
              <a:rPr lang="en-GB" sz="1400" dirty="0">
                <a:latin typeface="Consolas" panose="020B0609020204030204" pitchFamily="49" charset="0"/>
              </a:rPr>
              <a:t>    }</a:t>
            </a:r>
          </a:p>
          <a:p>
            <a:pPr algn="l"/>
            <a:endParaRPr lang="en-GB" sz="1400" dirty="0">
              <a:latin typeface="Consolas" panose="020B0609020204030204" pitchFamily="49" charset="0"/>
            </a:endParaRPr>
          </a:p>
          <a:p>
            <a:pPr algn="l"/>
            <a:r>
              <a:rPr lang="en-GB" sz="1400" dirty="0">
                <a:latin typeface="Consolas" panose="020B0609020204030204" pitchFamily="49" charset="0"/>
              </a:rPr>
              <a:t>    </a:t>
            </a:r>
            <a:r>
              <a:rPr lang="en-GB" sz="1400" dirty="0">
                <a:solidFill>
                  <a:srgbClr val="0070C0"/>
                </a:solidFill>
                <a:latin typeface="Consolas" panose="020B0609020204030204" pitchFamily="49" charset="0"/>
              </a:rPr>
              <a:t>return</a:t>
            </a:r>
            <a:r>
              <a:rPr lang="en-GB" sz="1400" dirty="0">
                <a:latin typeface="Consolas" panose="020B0609020204030204" pitchFamily="49" charset="0"/>
              </a:rPr>
              <a:t> </a:t>
            </a:r>
            <a:r>
              <a:rPr lang="en-GB" sz="1400" dirty="0">
                <a:solidFill>
                  <a:schemeClr val="accent3">
                    <a:lumMod val="60000"/>
                    <a:lumOff val="40000"/>
                  </a:schemeClr>
                </a:solidFill>
                <a:latin typeface="Consolas" panose="020B0609020204030204" pitchFamily="49" charset="0"/>
              </a:rPr>
              <a:t>0</a:t>
            </a:r>
            <a:r>
              <a:rPr lang="en-GB" sz="1400" dirty="0">
                <a:latin typeface="Consolas" panose="020B0609020204030204" pitchFamily="49" charset="0"/>
              </a:rPr>
              <a:t>;</a:t>
            </a:r>
          </a:p>
          <a:p>
            <a:pPr algn="l"/>
            <a:r>
              <a:rPr lang="en-GB" sz="1400" dirty="0">
                <a:latin typeface="Consolas" panose="020B0609020204030204" pitchFamily="49" charset="0"/>
              </a:rPr>
              <a:t>}</a:t>
            </a:r>
          </a:p>
        </p:txBody>
      </p:sp>
      <p:pic>
        <p:nvPicPr>
          <p:cNvPr id="5" name="Picture 4">
            <a:extLst>
              <a:ext uri="{FF2B5EF4-FFF2-40B4-BE49-F238E27FC236}">
                <a16:creationId xmlns:a16="http://schemas.microsoft.com/office/drawing/2014/main" id="{137576DE-5234-4100-B768-A3C8F14FDC55}"/>
              </a:ext>
            </a:extLst>
          </p:cNvPr>
          <p:cNvPicPr>
            <a:picLocks noChangeAspect="1"/>
          </p:cNvPicPr>
          <p:nvPr/>
        </p:nvPicPr>
        <p:blipFill>
          <a:blip r:embed="rId3"/>
          <a:stretch>
            <a:fillRect/>
          </a:stretch>
        </p:blipFill>
        <p:spPr>
          <a:xfrm>
            <a:off x="11448775" y="1129531"/>
            <a:ext cx="365791" cy="379530"/>
          </a:xfrm>
          <a:prstGeom prst="rect">
            <a:avLst/>
          </a:prstGeom>
        </p:spPr>
      </p:pic>
      <p:sp>
        <p:nvSpPr>
          <p:cNvPr id="8" name="TextBox 7">
            <a:extLst>
              <a:ext uri="{FF2B5EF4-FFF2-40B4-BE49-F238E27FC236}">
                <a16:creationId xmlns:a16="http://schemas.microsoft.com/office/drawing/2014/main" id="{C31B06FC-F1BF-4E27-981D-41D23CAD41A9}"/>
              </a:ext>
            </a:extLst>
          </p:cNvPr>
          <p:cNvSpPr txBox="1"/>
          <p:nvPr/>
        </p:nvSpPr>
        <p:spPr>
          <a:xfrm>
            <a:off x="8455575" y="6099586"/>
            <a:ext cx="2885360" cy="307777"/>
          </a:xfrm>
          <a:prstGeom prst="rect">
            <a:avLst/>
          </a:prstGeom>
          <a:solidFill>
            <a:srgbClr val="000000"/>
          </a:solidFill>
        </p:spPr>
        <p:txBody>
          <a:bodyPr wrap="square">
            <a:spAutoFit/>
          </a:bodyPr>
          <a:lstStyle/>
          <a:p>
            <a:r>
              <a:rPr lang="en-GB" sz="1400" dirty="0">
                <a:solidFill>
                  <a:schemeClr val="bg1"/>
                </a:solidFill>
                <a:latin typeface="Consolas" panose="020B0609020204030204" pitchFamily="49" charset="0"/>
              </a:rPr>
              <a:t>A consonant other than 'z'</a:t>
            </a:r>
          </a:p>
        </p:txBody>
      </p:sp>
      <p:sp>
        <p:nvSpPr>
          <p:cNvPr id="9" name="TextBox 8">
            <a:extLst>
              <a:ext uri="{FF2B5EF4-FFF2-40B4-BE49-F238E27FC236}">
                <a16:creationId xmlns:a16="http://schemas.microsoft.com/office/drawing/2014/main" id="{6A42B1FC-2F09-4529-A497-ED3D6A0A3893}"/>
              </a:ext>
            </a:extLst>
          </p:cNvPr>
          <p:cNvSpPr txBox="1"/>
          <p:nvPr/>
        </p:nvSpPr>
        <p:spPr>
          <a:xfrm>
            <a:off x="7180678" y="6087142"/>
            <a:ext cx="1198189" cy="307777"/>
          </a:xfrm>
          <a:prstGeom prst="rect">
            <a:avLst/>
          </a:prstGeom>
          <a:solidFill>
            <a:srgbClr val="00B050"/>
          </a:solidFill>
        </p:spPr>
        <p:txBody>
          <a:bodyPr wrap="square" anchor="ctr">
            <a:noAutofit/>
          </a:bodyPr>
          <a:lstStyle/>
          <a:p>
            <a:pPr algn="ctr"/>
            <a:r>
              <a:rPr lang="en-GB" dirty="0">
                <a:solidFill>
                  <a:schemeClr val="bg1"/>
                </a:solidFill>
              </a:rPr>
              <a:t>STDOUT</a:t>
            </a:r>
          </a:p>
        </p:txBody>
      </p:sp>
    </p:spTree>
    <p:extLst>
      <p:ext uri="{BB962C8B-B14F-4D97-AF65-F5344CB8AC3E}">
        <p14:creationId xmlns:p14="http://schemas.microsoft.com/office/powerpoint/2010/main" val="2057785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BD7502-A409-4FE3-A1A1-5877EE48E275}"/>
              </a:ext>
            </a:extLst>
          </p:cNvPr>
          <p:cNvSpPr>
            <a:spLocks noGrp="1"/>
          </p:cNvSpPr>
          <p:nvPr>
            <p:ph type="body" sz="quarter" idx="10"/>
          </p:nvPr>
        </p:nvSpPr>
        <p:spPr/>
        <p:txBody>
          <a:bodyPr/>
          <a:lstStyle/>
          <a:p>
            <a:r>
              <a:rPr lang="en-GB" sz="4400" cap="none" dirty="0"/>
              <a:t>match Statement (2)</a:t>
            </a:r>
          </a:p>
        </p:txBody>
      </p:sp>
      <p:sp>
        <p:nvSpPr>
          <p:cNvPr id="3" name="Text Placeholder 2">
            <a:extLst>
              <a:ext uri="{FF2B5EF4-FFF2-40B4-BE49-F238E27FC236}">
                <a16:creationId xmlns:a16="http://schemas.microsoft.com/office/drawing/2014/main" id="{C1EB8096-26D5-435F-9046-3E05F4FCA881}"/>
              </a:ext>
            </a:extLst>
          </p:cNvPr>
          <p:cNvSpPr>
            <a:spLocks noGrp="1"/>
          </p:cNvSpPr>
          <p:nvPr>
            <p:ph type="body" sz="quarter" idx="15"/>
          </p:nvPr>
        </p:nvSpPr>
        <p:spPr>
          <a:xfrm>
            <a:off x="4737100" y="407009"/>
            <a:ext cx="7070115" cy="4094163"/>
          </a:xfrm>
        </p:spPr>
        <p:txBody>
          <a:bodyPr/>
          <a:lstStyle/>
          <a:p>
            <a:r>
              <a:rPr lang="en-GB" b="1" dirty="0"/>
              <a:t>The same block of logic in Rust…</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a:t>Things to note</a:t>
            </a:r>
          </a:p>
          <a:p>
            <a:pPr marL="285750" indent="-285750">
              <a:buFont typeface="Arial" panose="020B0604020202020204" pitchFamily="34" charset="0"/>
              <a:buChar char="•"/>
            </a:pPr>
            <a:r>
              <a:rPr lang="en-GB" dirty="0"/>
              <a:t>The </a:t>
            </a:r>
            <a:r>
              <a:rPr lang="en-GB" b="1" dirty="0">
                <a:latin typeface="Consolas" panose="020B0609020204030204" pitchFamily="49" charset="0"/>
              </a:rPr>
              <a:t>_ </a:t>
            </a:r>
            <a:r>
              <a:rPr lang="en-GB" dirty="0"/>
              <a:t>placeholder pattern will match </a:t>
            </a:r>
            <a:r>
              <a:rPr lang="en-GB" i="1" dirty="0"/>
              <a:t>any</a:t>
            </a:r>
            <a:r>
              <a:rPr lang="en-GB" dirty="0"/>
              <a:t> remaining value</a:t>
            </a:r>
          </a:p>
          <a:p>
            <a:pPr marL="285750" indent="-285750">
              <a:buFont typeface="Arial" panose="020B0604020202020204" pitchFamily="34" charset="0"/>
              <a:buChar char="•"/>
            </a:pPr>
            <a:r>
              <a:rPr lang="en-GB" dirty="0"/>
              <a:t>Rust's compiler requires arms must cover </a:t>
            </a:r>
            <a:r>
              <a:rPr lang="en-GB" i="1" dirty="0"/>
              <a:t>all possible cases </a:t>
            </a:r>
            <a:r>
              <a:rPr lang="en-GB" dirty="0"/>
              <a:t>(be "</a:t>
            </a:r>
            <a:r>
              <a:rPr lang="en-GB" i="1" dirty="0"/>
              <a:t>exhaustive</a:t>
            </a:r>
            <a:r>
              <a:rPr lang="en-GB" dirty="0"/>
              <a:t>")</a:t>
            </a:r>
          </a:p>
          <a:p>
            <a:pPr marL="266700" indent="-266700"/>
            <a:r>
              <a:rPr lang="en-GB" dirty="0"/>
              <a:t>     e.g. if we comment out the final "catchall" line an error will occur (see notes)</a:t>
            </a:r>
          </a:p>
          <a:p>
            <a:endParaRPr lang="en-GB" b="1" dirty="0"/>
          </a:p>
          <a:p>
            <a:r>
              <a:rPr lang="en-GB" b="1" dirty="0"/>
              <a:t>Match expressions can include: </a:t>
            </a:r>
          </a:p>
          <a:p>
            <a:pPr marL="628650" indent="-355600">
              <a:buFont typeface="Arial" panose="020B0604020202020204" pitchFamily="34" charset="0"/>
              <a:buChar char="•"/>
            </a:pPr>
            <a:r>
              <a:rPr lang="en-GB" b="1" dirty="0"/>
              <a:t>match patterns </a:t>
            </a:r>
            <a:r>
              <a:rPr lang="en-GB" dirty="0"/>
              <a:t>using</a:t>
            </a:r>
            <a:r>
              <a:rPr lang="en-GB" b="1" dirty="0"/>
              <a:t> | </a:t>
            </a:r>
            <a:r>
              <a:rPr lang="en-GB" dirty="0"/>
              <a:t>(or) operator</a:t>
            </a:r>
          </a:p>
          <a:p>
            <a:pPr marL="628650" indent="-355600">
              <a:buFont typeface="Arial" panose="020B0604020202020204" pitchFamily="34" charset="0"/>
              <a:buChar char="•"/>
            </a:pPr>
            <a:r>
              <a:rPr lang="en-GB" b="1" dirty="0"/>
              <a:t>range patterns</a:t>
            </a:r>
            <a:r>
              <a:rPr lang="en-GB" dirty="0"/>
              <a:t>, e.g. </a:t>
            </a:r>
            <a:r>
              <a:rPr lang="en-GB" b="1" dirty="0">
                <a:latin typeface="Consolas" panose="020B0609020204030204" pitchFamily="49" charset="0"/>
              </a:rPr>
              <a:t>'</a:t>
            </a:r>
            <a:r>
              <a:rPr lang="en-GB" b="1" dirty="0" err="1">
                <a:latin typeface="Consolas" panose="020B0609020204030204" pitchFamily="49" charset="0"/>
              </a:rPr>
              <a:t>a'..'z</a:t>
            </a:r>
            <a:r>
              <a:rPr lang="en-GB" b="1" dirty="0">
                <a:latin typeface="Consolas" panose="020B0609020204030204" pitchFamily="49" charset="0"/>
              </a:rPr>
              <a:t>'  0..9</a:t>
            </a:r>
            <a:r>
              <a:rPr lang="en-GB" dirty="0">
                <a:latin typeface="Consolas" panose="020B0609020204030204" pitchFamily="49" charset="0"/>
              </a:rPr>
              <a:t>  </a:t>
            </a:r>
            <a:r>
              <a:rPr lang="en-GB" dirty="0"/>
              <a:t>or </a:t>
            </a:r>
          </a:p>
          <a:p>
            <a:pPr marL="628650" indent="-355600">
              <a:buFont typeface="Arial" panose="020B0604020202020204" pitchFamily="34" charset="0"/>
              <a:buChar char="•"/>
            </a:pPr>
            <a:r>
              <a:rPr lang="en-GB" b="1" dirty="0"/>
              <a:t>wildcards</a:t>
            </a:r>
            <a:r>
              <a:rPr lang="en-GB" dirty="0"/>
              <a:t> </a:t>
            </a:r>
          </a:p>
          <a:p>
            <a:endParaRPr lang="en-GB" b="1" dirty="0"/>
          </a:p>
          <a:p>
            <a:endParaRPr lang="en-GB" b="1" dirty="0"/>
          </a:p>
        </p:txBody>
      </p:sp>
      <p:sp>
        <p:nvSpPr>
          <p:cNvPr id="6" name="TextBox 5">
            <a:extLst>
              <a:ext uri="{FF2B5EF4-FFF2-40B4-BE49-F238E27FC236}">
                <a16:creationId xmlns:a16="http://schemas.microsoft.com/office/drawing/2014/main" id="{14B32331-87A9-48B6-9B19-FB9384F169BA}"/>
              </a:ext>
            </a:extLst>
          </p:cNvPr>
          <p:cNvSpPr txBox="1"/>
          <p:nvPr/>
        </p:nvSpPr>
        <p:spPr>
          <a:xfrm>
            <a:off x="4737100" y="845799"/>
            <a:ext cx="6532583" cy="1933027"/>
          </a:xfrm>
          <a:prstGeom prst="rect">
            <a:avLst/>
          </a:prstGeom>
          <a:solidFill>
            <a:schemeClr val="tx1">
              <a:lumMod val="10000"/>
              <a:lumOff val="90000"/>
            </a:schemeClr>
          </a:solidFill>
        </p:spPr>
        <p:txBody>
          <a:bodyPr vert="horz" wrap="square" lIns="0" tIns="0" rIns="0" bIns="0" rtlCol="0" anchor="t" anchorCtr="0">
            <a:normAutofit fontScale="85000" lnSpcReduction="10000"/>
          </a:bodyPr>
          <a:lstStyle/>
          <a:p>
            <a:r>
              <a:rPr lang="en-GB" sz="1800" b="1" dirty="0" err="1">
                <a:solidFill>
                  <a:srgbClr val="00007F"/>
                </a:solidFill>
                <a:latin typeface="Consolas" panose="020B0609020204030204" pitchFamily="49" charset="0"/>
              </a:rPr>
              <a:t>fn</a:t>
            </a:r>
            <a:r>
              <a:rPr lang="en-GB" sz="1800" b="0" dirty="0">
                <a:solidFill>
                  <a:srgbClr val="808080"/>
                </a:solidFill>
                <a:latin typeface="Consolas" panose="020B0609020204030204" pitchFamily="49" charset="0"/>
              </a:rPr>
              <a:t> </a:t>
            </a:r>
            <a:r>
              <a:rPr lang="en-GB" sz="1800" b="0" dirty="0">
                <a:solidFill>
                  <a:srgbClr val="000000"/>
                </a:solidFill>
                <a:latin typeface="Consolas" panose="020B0609020204030204" pitchFamily="49" charset="0"/>
              </a:rPr>
              <a:t>main</a:t>
            </a:r>
            <a:r>
              <a:rPr lang="en-GB" sz="1800" b="1" dirty="0">
                <a:solidFill>
                  <a:srgbClr val="000000"/>
                </a:solidFill>
                <a:latin typeface="Consolas" panose="020B0609020204030204" pitchFamily="49" charset="0"/>
              </a:rPr>
              <a:t>()</a:t>
            </a:r>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GB" sz="1800" b="1" dirty="0">
                <a:solidFill>
                  <a:srgbClr val="00007F"/>
                </a:solidFill>
                <a:latin typeface="Consolas" panose="020B0609020204030204" pitchFamily="49" charset="0"/>
              </a:rPr>
              <a:t>    let</a:t>
            </a:r>
            <a:r>
              <a:rPr lang="en-GB" sz="1800" b="0" dirty="0">
                <a:solidFill>
                  <a:srgbClr val="808080"/>
                </a:solidFill>
                <a:latin typeface="Consolas" panose="020B0609020204030204" pitchFamily="49" charset="0"/>
              </a:rPr>
              <a:t> </a:t>
            </a:r>
            <a:r>
              <a:rPr lang="en-GB" sz="1800" b="0" dirty="0">
                <a:solidFill>
                  <a:srgbClr val="000000"/>
                </a:solidFill>
                <a:latin typeface="Consolas" panose="020B0609020204030204" pitchFamily="49" charset="0"/>
              </a:rPr>
              <a:t>letter</a:t>
            </a:r>
            <a:r>
              <a:rPr lang="en-GB" sz="1800" b="1" dirty="0">
                <a:solidFill>
                  <a:srgbClr val="000000"/>
                </a:solidFill>
                <a:latin typeface="Consolas" panose="020B0609020204030204" pitchFamily="49" charset="0"/>
              </a:rPr>
              <a:t>:</a:t>
            </a:r>
            <a:r>
              <a:rPr lang="en-GB" sz="1800" b="0" dirty="0">
                <a:solidFill>
                  <a:srgbClr val="808080"/>
                </a:solidFill>
                <a:latin typeface="Consolas" panose="020B0609020204030204" pitchFamily="49" charset="0"/>
              </a:rPr>
              <a:t> </a:t>
            </a:r>
            <a:r>
              <a:rPr lang="en-GB" sz="1800" b="1" dirty="0">
                <a:solidFill>
                  <a:srgbClr val="00007F"/>
                </a:solidFill>
                <a:latin typeface="Consolas" panose="020B0609020204030204" pitchFamily="49" charset="0"/>
              </a:rPr>
              <a:t>char</a:t>
            </a:r>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r>
              <a:rPr lang="en-GB" sz="1800" b="0" dirty="0">
                <a:solidFill>
                  <a:srgbClr val="808080"/>
                </a:solidFill>
                <a:latin typeface="Consolas" panose="020B0609020204030204" pitchFamily="49" charset="0"/>
              </a:rPr>
              <a:t> </a:t>
            </a:r>
            <a:r>
              <a:rPr lang="en-GB" sz="1800" b="0" dirty="0">
                <a:solidFill>
                  <a:srgbClr val="7F007F"/>
                </a:solidFill>
                <a:latin typeface="Consolas" panose="020B0609020204030204" pitchFamily="49" charset="0"/>
              </a:rPr>
              <a:t>'f'</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p>
          <a:p>
            <a:r>
              <a:rPr lang="en-GB" sz="1800" b="1" dirty="0">
                <a:solidFill>
                  <a:srgbClr val="00007F"/>
                </a:solidFill>
                <a:latin typeface="Consolas" panose="020B0609020204030204" pitchFamily="49" charset="0"/>
              </a:rPr>
              <a:t>    match</a:t>
            </a:r>
            <a:r>
              <a:rPr lang="en-GB" sz="1800" b="0" dirty="0">
                <a:solidFill>
                  <a:srgbClr val="808080"/>
                </a:solidFill>
                <a:latin typeface="Consolas" panose="020B0609020204030204" pitchFamily="49" charset="0"/>
              </a:rPr>
              <a:t> </a:t>
            </a:r>
            <a:r>
              <a:rPr lang="en-GB" sz="1800" b="0" dirty="0">
                <a:solidFill>
                  <a:srgbClr val="000000"/>
                </a:solidFill>
                <a:latin typeface="Consolas" panose="020B0609020204030204" pitchFamily="49" charset="0"/>
              </a:rPr>
              <a:t>letter</a:t>
            </a:r>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US" sz="1800" b="0" dirty="0">
                <a:solidFill>
                  <a:srgbClr val="7F007F"/>
                </a:solidFill>
                <a:latin typeface="Consolas" panose="020B0609020204030204" pitchFamily="49" charset="0"/>
              </a:rPr>
              <a:t>        'z'</a:t>
            </a:r>
            <a:r>
              <a:rPr lang="en-US" sz="1800" b="0" dirty="0">
                <a:solidFill>
                  <a:srgbClr val="808080"/>
                </a:solidFill>
                <a:latin typeface="Consolas" panose="020B0609020204030204" pitchFamily="49" charset="0"/>
              </a:rPr>
              <a:t> </a:t>
            </a:r>
            <a:r>
              <a:rPr lang="en-US" sz="1800" b="1" dirty="0">
                <a:solidFill>
                  <a:srgbClr val="000000"/>
                </a:solidFill>
                <a:latin typeface="Consolas" panose="020B0609020204030204" pitchFamily="49" charset="0"/>
              </a:rPr>
              <a:t>=&gt;</a:t>
            </a:r>
            <a:r>
              <a:rPr lang="en-US" sz="1800" b="0" dirty="0">
                <a:solidFill>
                  <a:srgbClr val="808080"/>
                </a:solidFill>
                <a:latin typeface="Consolas" panose="020B0609020204030204" pitchFamily="49" charset="0"/>
              </a:rPr>
              <a:t> </a:t>
            </a:r>
            <a:r>
              <a:rPr lang="en-US" sz="1800" b="0" dirty="0" err="1">
                <a:solidFill>
                  <a:srgbClr val="00B050"/>
                </a:solidFill>
                <a:latin typeface="Consolas" panose="020B0609020204030204" pitchFamily="49" charset="0"/>
              </a:rPr>
              <a:t>println</a:t>
            </a:r>
            <a:r>
              <a:rPr lang="en-US" sz="1800" b="0" dirty="0">
                <a:solidFill>
                  <a:srgbClr val="00B050"/>
                </a:solidFill>
                <a:latin typeface="Consolas" panose="020B0609020204030204" pitchFamily="49" charset="0"/>
              </a:rPr>
              <a:t>!</a:t>
            </a:r>
            <a:r>
              <a:rPr lang="en-US" sz="1800" b="1" dirty="0">
                <a:solidFill>
                  <a:srgbClr val="000000"/>
                </a:solidFill>
                <a:latin typeface="Consolas" panose="020B0609020204030204" pitchFamily="49" charset="0"/>
              </a:rPr>
              <a:t>(</a:t>
            </a:r>
            <a:r>
              <a:rPr lang="en-US" sz="1800" b="0" dirty="0">
                <a:solidFill>
                  <a:srgbClr val="7F007F"/>
                </a:solidFill>
                <a:latin typeface="Consolas" panose="020B0609020204030204" pitchFamily="49" charset="0"/>
              </a:rPr>
              <a:t>"Last letter of the alphabet!"</a:t>
            </a:r>
            <a:r>
              <a:rPr lang="en-US" sz="1800" b="1" dirty="0">
                <a:solidFill>
                  <a:srgbClr val="000000"/>
                </a:solidFill>
                <a:latin typeface="Consolas" panose="020B0609020204030204" pitchFamily="49" charset="0"/>
              </a:rPr>
              <a:t>),</a:t>
            </a:r>
            <a:endParaRPr lang="en-US" sz="1800" b="0" dirty="0">
              <a:solidFill>
                <a:srgbClr val="808080"/>
              </a:solidFill>
              <a:latin typeface="Consolas" panose="020B0609020204030204" pitchFamily="49" charset="0"/>
            </a:endParaRPr>
          </a:p>
          <a:p>
            <a:r>
              <a:rPr lang="pt-BR" sz="1800" b="0" dirty="0">
                <a:solidFill>
                  <a:srgbClr val="7F007F"/>
                </a:solidFill>
                <a:latin typeface="Consolas" panose="020B0609020204030204" pitchFamily="49" charset="0"/>
              </a:rPr>
              <a:t>        'a'</a:t>
            </a:r>
            <a:r>
              <a:rPr lang="pt-BR" sz="1800" b="0" dirty="0">
                <a:solidFill>
                  <a:srgbClr val="808080"/>
                </a:solidFill>
                <a:latin typeface="Consolas" panose="020B0609020204030204" pitchFamily="49" charset="0"/>
              </a:rPr>
              <a:t> </a:t>
            </a:r>
            <a:r>
              <a:rPr lang="pt-BR" sz="1800" b="1" dirty="0">
                <a:solidFill>
                  <a:srgbClr val="000000"/>
                </a:solidFill>
                <a:latin typeface="Consolas" panose="020B0609020204030204" pitchFamily="49" charset="0"/>
              </a:rPr>
              <a:t>|</a:t>
            </a:r>
            <a:r>
              <a:rPr lang="pt-BR" sz="1800" b="0" dirty="0">
                <a:solidFill>
                  <a:srgbClr val="808080"/>
                </a:solidFill>
                <a:latin typeface="Consolas" panose="020B0609020204030204" pitchFamily="49" charset="0"/>
              </a:rPr>
              <a:t> </a:t>
            </a:r>
            <a:r>
              <a:rPr lang="pt-BR" sz="1800" b="0" dirty="0">
                <a:solidFill>
                  <a:srgbClr val="7F007F"/>
                </a:solidFill>
                <a:latin typeface="Consolas" panose="020B0609020204030204" pitchFamily="49" charset="0"/>
              </a:rPr>
              <a:t>'e'</a:t>
            </a:r>
            <a:r>
              <a:rPr lang="pt-BR" sz="1800" b="0" dirty="0">
                <a:solidFill>
                  <a:srgbClr val="808080"/>
                </a:solidFill>
                <a:latin typeface="Consolas" panose="020B0609020204030204" pitchFamily="49" charset="0"/>
              </a:rPr>
              <a:t> </a:t>
            </a:r>
            <a:r>
              <a:rPr lang="pt-BR" sz="1800" b="1" dirty="0">
                <a:solidFill>
                  <a:srgbClr val="000000"/>
                </a:solidFill>
                <a:latin typeface="Consolas" panose="020B0609020204030204" pitchFamily="49" charset="0"/>
              </a:rPr>
              <a:t>|</a:t>
            </a:r>
            <a:r>
              <a:rPr lang="pt-BR" sz="1800" b="0" dirty="0">
                <a:solidFill>
                  <a:srgbClr val="808080"/>
                </a:solidFill>
                <a:latin typeface="Consolas" panose="020B0609020204030204" pitchFamily="49" charset="0"/>
              </a:rPr>
              <a:t> </a:t>
            </a:r>
            <a:r>
              <a:rPr lang="pt-BR" sz="1800" b="0" dirty="0">
                <a:solidFill>
                  <a:srgbClr val="7F007F"/>
                </a:solidFill>
                <a:latin typeface="Consolas" panose="020B0609020204030204" pitchFamily="49" charset="0"/>
              </a:rPr>
              <a:t>'i'</a:t>
            </a:r>
            <a:r>
              <a:rPr lang="pt-BR" sz="1800" b="0" dirty="0">
                <a:solidFill>
                  <a:srgbClr val="808080"/>
                </a:solidFill>
                <a:latin typeface="Consolas" panose="020B0609020204030204" pitchFamily="49" charset="0"/>
              </a:rPr>
              <a:t> </a:t>
            </a:r>
            <a:r>
              <a:rPr lang="pt-BR" sz="1800" b="1" dirty="0">
                <a:solidFill>
                  <a:srgbClr val="000000"/>
                </a:solidFill>
                <a:latin typeface="Consolas" panose="020B0609020204030204" pitchFamily="49" charset="0"/>
              </a:rPr>
              <a:t>|</a:t>
            </a:r>
            <a:r>
              <a:rPr lang="pt-BR" sz="1800" b="0" dirty="0">
                <a:solidFill>
                  <a:srgbClr val="808080"/>
                </a:solidFill>
                <a:latin typeface="Consolas" panose="020B0609020204030204" pitchFamily="49" charset="0"/>
              </a:rPr>
              <a:t> </a:t>
            </a:r>
            <a:r>
              <a:rPr lang="pt-BR" sz="1800" b="0" dirty="0">
                <a:solidFill>
                  <a:srgbClr val="7F007F"/>
                </a:solidFill>
                <a:latin typeface="Consolas" panose="020B0609020204030204" pitchFamily="49" charset="0"/>
              </a:rPr>
              <a:t>'o'</a:t>
            </a:r>
            <a:r>
              <a:rPr lang="pt-BR" sz="1800" b="0" dirty="0">
                <a:solidFill>
                  <a:srgbClr val="808080"/>
                </a:solidFill>
                <a:latin typeface="Consolas" panose="020B0609020204030204" pitchFamily="49" charset="0"/>
              </a:rPr>
              <a:t> </a:t>
            </a:r>
            <a:r>
              <a:rPr lang="pt-BR" sz="1800" b="1" dirty="0">
                <a:solidFill>
                  <a:srgbClr val="000000"/>
                </a:solidFill>
                <a:latin typeface="Consolas" panose="020B0609020204030204" pitchFamily="49" charset="0"/>
              </a:rPr>
              <a:t>|</a:t>
            </a:r>
            <a:r>
              <a:rPr lang="pt-BR" sz="1800" b="0" dirty="0">
                <a:solidFill>
                  <a:srgbClr val="808080"/>
                </a:solidFill>
                <a:latin typeface="Consolas" panose="020B0609020204030204" pitchFamily="49" charset="0"/>
              </a:rPr>
              <a:t> </a:t>
            </a:r>
            <a:r>
              <a:rPr lang="pt-BR" sz="1800" b="0" dirty="0">
                <a:solidFill>
                  <a:srgbClr val="7F007F"/>
                </a:solidFill>
                <a:latin typeface="Consolas" panose="020B0609020204030204" pitchFamily="49" charset="0"/>
              </a:rPr>
              <a:t>'u'</a:t>
            </a:r>
            <a:r>
              <a:rPr lang="pt-BR" sz="1800" b="0" dirty="0">
                <a:solidFill>
                  <a:srgbClr val="808080"/>
                </a:solidFill>
                <a:latin typeface="Consolas" panose="020B0609020204030204" pitchFamily="49" charset="0"/>
              </a:rPr>
              <a:t> </a:t>
            </a:r>
            <a:r>
              <a:rPr lang="pt-BR" sz="1800" b="1" dirty="0">
                <a:solidFill>
                  <a:srgbClr val="000000"/>
                </a:solidFill>
                <a:latin typeface="Consolas" panose="020B0609020204030204" pitchFamily="49" charset="0"/>
              </a:rPr>
              <a:t>=&gt;</a:t>
            </a:r>
            <a:r>
              <a:rPr lang="pt-BR" sz="1800" b="0" dirty="0">
                <a:solidFill>
                  <a:srgbClr val="808080"/>
                </a:solidFill>
                <a:latin typeface="Consolas" panose="020B0609020204030204" pitchFamily="49" charset="0"/>
              </a:rPr>
              <a:t> </a:t>
            </a:r>
            <a:r>
              <a:rPr lang="pt-BR" sz="1800" b="0" dirty="0">
                <a:solidFill>
                  <a:srgbClr val="00B050"/>
                </a:solidFill>
                <a:latin typeface="Consolas" panose="020B0609020204030204" pitchFamily="49" charset="0"/>
              </a:rPr>
              <a:t>println!</a:t>
            </a:r>
            <a:r>
              <a:rPr lang="pt-BR" sz="1800" b="1" dirty="0">
                <a:solidFill>
                  <a:srgbClr val="000000"/>
                </a:solidFill>
                <a:latin typeface="Consolas" panose="020B0609020204030204" pitchFamily="49" charset="0"/>
              </a:rPr>
              <a:t>(</a:t>
            </a:r>
            <a:r>
              <a:rPr lang="pt-BR" sz="1800" b="0" dirty="0">
                <a:solidFill>
                  <a:srgbClr val="7F007F"/>
                </a:solidFill>
                <a:latin typeface="Consolas" panose="020B0609020204030204" pitchFamily="49" charset="0"/>
              </a:rPr>
              <a:t>"A vowel!"</a:t>
            </a:r>
            <a:r>
              <a:rPr lang="pt-BR" sz="1800" b="1" dirty="0">
                <a:solidFill>
                  <a:srgbClr val="000000"/>
                </a:solidFill>
                <a:latin typeface="Consolas" panose="020B0609020204030204" pitchFamily="49" charset="0"/>
              </a:rPr>
              <a:t>),</a:t>
            </a:r>
            <a:endParaRPr lang="pt-BR" sz="1800" b="0" dirty="0">
              <a:solidFill>
                <a:srgbClr val="808080"/>
              </a:solidFill>
              <a:latin typeface="Consolas" panose="020B0609020204030204" pitchFamily="49" charset="0"/>
            </a:endParaRPr>
          </a:p>
          <a:p>
            <a:r>
              <a:rPr lang="en-US" sz="1800" b="0" dirty="0">
                <a:solidFill>
                  <a:srgbClr val="808080"/>
                </a:solidFill>
                <a:latin typeface="Consolas" panose="020B0609020204030204" pitchFamily="49" charset="0"/>
              </a:rPr>
              <a:t>	</a:t>
            </a:r>
            <a:r>
              <a:rPr lang="en-US" sz="1800" b="0" dirty="0">
                <a:solidFill>
                  <a:srgbClr val="000000"/>
                </a:solidFill>
                <a:latin typeface="Consolas" panose="020B0609020204030204" pitchFamily="49" charset="0"/>
              </a:rPr>
              <a:t>_</a:t>
            </a:r>
            <a:r>
              <a:rPr lang="en-US" sz="1800" b="0" dirty="0">
                <a:solidFill>
                  <a:srgbClr val="808080"/>
                </a:solidFill>
                <a:latin typeface="Consolas" panose="020B0609020204030204" pitchFamily="49" charset="0"/>
              </a:rPr>
              <a:t> </a:t>
            </a:r>
            <a:r>
              <a:rPr lang="en-US" sz="1800" b="1" dirty="0">
                <a:solidFill>
                  <a:srgbClr val="000000"/>
                </a:solidFill>
                <a:latin typeface="Consolas" panose="020B0609020204030204" pitchFamily="49" charset="0"/>
              </a:rPr>
              <a:t>=&gt;</a:t>
            </a:r>
            <a:r>
              <a:rPr lang="en-US" sz="1800" b="0" dirty="0">
                <a:solidFill>
                  <a:srgbClr val="808080"/>
                </a:solidFill>
                <a:latin typeface="Consolas" panose="020B0609020204030204" pitchFamily="49" charset="0"/>
              </a:rPr>
              <a:t> </a:t>
            </a:r>
            <a:r>
              <a:rPr lang="en-US" sz="1800" b="0" dirty="0" err="1">
                <a:solidFill>
                  <a:srgbClr val="00B050"/>
                </a:solidFill>
                <a:latin typeface="Consolas" panose="020B0609020204030204" pitchFamily="49" charset="0"/>
              </a:rPr>
              <a:t>println</a:t>
            </a:r>
            <a:r>
              <a:rPr lang="en-US" sz="1800" b="0" dirty="0">
                <a:solidFill>
                  <a:srgbClr val="00B050"/>
                </a:solidFill>
                <a:latin typeface="Consolas" panose="020B0609020204030204" pitchFamily="49" charset="0"/>
              </a:rPr>
              <a:t>!</a:t>
            </a:r>
            <a:r>
              <a:rPr lang="en-US" sz="1800" b="1" dirty="0">
                <a:solidFill>
                  <a:srgbClr val="000000"/>
                </a:solidFill>
                <a:latin typeface="Consolas" panose="020B0609020204030204" pitchFamily="49" charset="0"/>
              </a:rPr>
              <a:t>(</a:t>
            </a:r>
            <a:r>
              <a:rPr lang="en-US" sz="1800" b="0" dirty="0">
                <a:solidFill>
                  <a:srgbClr val="7F007F"/>
                </a:solidFill>
                <a:latin typeface="Consolas" panose="020B0609020204030204" pitchFamily="49" charset="0"/>
              </a:rPr>
              <a:t>"A consonant other than 'z'"</a:t>
            </a:r>
            <a:r>
              <a:rPr lang="en-US" sz="1800" b="1" dirty="0">
                <a:solidFill>
                  <a:srgbClr val="000000"/>
                </a:solidFill>
                <a:latin typeface="Consolas" panose="020B0609020204030204" pitchFamily="49" charset="0"/>
              </a:rPr>
              <a:t>)</a:t>
            </a:r>
            <a:endParaRPr lang="en-US" sz="1800" b="0" dirty="0">
              <a:solidFill>
                <a:srgbClr val="808080"/>
              </a:solidFill>
              <a:latin typeface="Consolas" panose="020B0609020204030204" pitchFamily="49" charset="0"/>
            </a:endParaRPr>
          </a:p>
          <a:p>
            <a:r>
              <a:rPr lang="en-GB"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GB" sz="1800" b="1" dirty="0">
                <a:solidFill>
                  <a:srgbClr val="000000"/>
                </a:solidFill>
                <a:latin typeface="Consolas" panose="020B0609020204030204" pitchFamily="49" charset="0"/>
              </a:rPr>
              <a:t>}</a:t>
            </a:r>
            <a:endParaRPr lang="en-GB" sz="1600" dirty="0">
              <a:latin typeface="Consolas" panose="020B0609020204030204" pitchFamily="49" charset="0"/>
            </a:endParaRPr>
          </a:p>
        </p:txBody>
      </p:sp>
      <p:pic>
        <p:nvPicPr>
          <p:cNvPr id="7" name="Picture 2" descr="logo">
            <a:extLst>
              <a:ext uri="{FF2B5EF4-FFF2-40B4-BE49-F238E27FC236}">
                <a16:creationId xmlns:a16="http://schemas.microsoft.com/office/drawing/2014/main" id="{966BD895-7E3B-4194-8B85-3FBFE74F3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5845" y="845799"/>
            <a:ext cx="441370" cy="4413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67975A-7486-48EA-A4AC-B9BABCBD2AF2}"/>
              </a:ext>
            </a:extLst>
          </p:cNvPr>
          <p:cNvSpPr txBox="1"/>
          <p:nvPr/>
        </p:nvSpPr>
        <p:spPr>
          <a:xfrm>
            <a:off x="8384323" y="2778826"/>
            <a:ext cx="2885360" cy="307777"/>
          </a:xfrm>
          <a:prstGeom prst="rect">
            <a:avLst/>
          </a:prstGeom>
          <a:solidFill>
            <a:srgbClr val="000000"/>
          </a:solidFill>
        </p:spPr>
        <p:txBody>
          <a:bodyPr wrap="square">
            <a:spAutoFit/>
          </a:bodyPr>
          <a:lstStyle/>
          <a:p>
            <a:r>
              <a:rPr lang="en-GB" sz="1400" dirty="0">
                <a:solidFill>
                  <a:schemeClr val="bg1"/>
                </a:solidFill>
                <a:latin typeface="Consolas" panose="020B0609020204030204" pitchFamily="49" charset="0"/>
              </a:rPr>
              <a:t>A consonant other than 'z'</a:t>
            </a:r>
          </a:p>
        </p:txBody>
      </p:sp>
      <p:sp>
        <p:nvSpPr>
          <p:cNvPr id="9" name="TextBox 8">
            <a:extLst>
              <a:ext uri="{FF2B5EF4-FFF2-40B4-BE49-F238E27FC236}">
                <a16:creationId xmlns:a16="http://schemas.microsoft.com/office/drawing/2014/main" id="{32344997-AF8F-417E-AA95-517B952FCC19}"/>
              </a:ext>
            </a:extLst>
          </p:cNvPr>
          <p:cNvSpPr txBox="1"/>
          <p:nvPr/>
        </p:nvSpPr>
        <p:spPr>
          <a:xfrm>
            <a:off x="7109426" y="2778825"/>
            <a:ext cx="1198189" cy="307777"/>
          </a:xfrm>
          <a:prstGeom prst="rect">
            <a:avLst/>
          </a:prstGeom>
          <a:solidFill>
            <a:srgbClr val="00B050"/>
          </a:solidFill>
        </p:spPr>
        <p:txBody>
          <a:bodyPr wrap="square" anchor="ctr">
            <a:noAutofit/>
          </a:bodyPr>
          <a:lstStyle/>
          <a:p>
            <a:pPr algn="ctr"/>
            <a:r>
              <a:rPr lang="en-GB" dirty="0">
                <a:solidFill>
                  <a:schemeClr val="bg1"/>
                </a:solidFill>
              </a:rPr>
              <a:t>STDOUT</a:t>
            </a:r>
          </a:p>
        </p:txBody>
      </p:sp>
    </p:spTree>
    <p:extLst>
      <p:ext uri="{BB962C8B-B14F-4D97-AF65-F5344CB8AC3E}">
        <p14:creationId xmlns:p14="http://schemas.microsoft.com/office/powerpoint/2010/main" val="2250117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452701-3A9B-4F80-90B8-13C2886BC406}"/>
              </a:ext>
            </a:extLst>
          </p:cNvPr>
          <p:cNvSpPr>
            <a:spLocks noGrp="1"/>
          </p:cNvSpPr>
          <p:nvPr>
            <p:ph type="body" sz="quarter" idx="10"/>
          </p:nvPr>
        </p:nvSpPr>
        <p:spPr/>
        <p:txBody>
          <a:bodyPr/>
          <a:lstStyle/>
          <a:p>
            <a:r>
              <a:rPr lang="en-GB" sz="4400" cap="none" dirty="0"/>
              <a:t>Conditional</a:t>
            </a:r>
            <a:r>
              <a:rPr lang="en-GB" cap="none" dirty="0"/>
              <a:t> Variable Assignment </a:t>
            </a:r>
            <a:r>
              <a:rPr lang="en-GB" i="1" cap="none" dirty="0"/>
              <a:t>redux</a:t>
            </a:r>
          </a:p>
        </p:txBody>
      </p:sp>
      <p:sp>
        <p:nvSpPr>
          <p:cNvPr id="3" name="Text Placeholder 2">
            <a:extLst>
              <a:ext uri="{FF2B5EF4-FFF2-40B4-BE49-F238E27FC236}">
                <a16:creationId xmlns:a16="http://schemas.microsoft.com/office/drawing/2014/main" id="{BEE818F6-0DCD-4730-ABBF-85709CEBAEFD}"/>
              </a:ext>
            </a:extLst>
          </p:cNvPr>
          <p:cNvSpPr>
            <a:spLocks noGrp="1"/>
          </p:cNvSpPr>
          <p:nvPr>
            <p:ph type="body" sz="quarter" idx="15"/>
          </p:nvPr>
        </p:nvSpPr>
        <p:spPr>
          <a:xfrm>
            <a:off x="4680878" y="423708"/>
            <a:ext cx="7126338" cy="4094163"/>
          </a:xfrm>
        </p:spPr>
        <p:txBody>
          <a:bodyPr/>
          <a:lstStyle/>
          <a:p>
            <a:r>
              <a:rPr lang="en-GB" b="1" dirty="0"/>
              <a:t>As you've seen variable assignments can occur as the result of a conditional expression</a:t>
            </a:r>
          </a:p>
          <a:p>
            <a:pPr marL="285750" indent="-285750">
              <a:buFont typeface="Arial" panose="020B0604020202020204" pitchFamily="34" charset="0"/>
              <a:buChar char="•"/>
            </a:pPr>
            <a:r>
              <a:rPr lang="en-GB" dirty="0"/>
              <a:t>We can revisit this and refactor it with a </a:t>
            </a:r>
            <a:r>
              <a:rPr lang="en-GB" b="1" dirty="0">
                <a:highlight>
                  <a:srgbClr val="FFFF00"/>
                </a:highlight>
                <a:latin typeface="Consolas" panose="020B0609020204030204" pitchFamily="49" charset="0"/>
              </a:rPr>
              <a:t>match</a:t>
            </a:r>
            <a:r>
              <a:rPr lang="en-GB" dirty="0"/>
              <a:t> statement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r>
              <a:rPr lang="en-GB" b="1" dirty="0"/>
              <a:t>Things to consider:</a:t>
            </a:r>
          </a:p>
          <a:p>
            <a:pPr marL="285750" indent="-285750">
              <a:buFont typeface="Arial" panose="020B0604020202020204" pitchFamily="34" charset="0"/>
              <a:buChar char="•"/>
            </a:pPr>
            <a:r>
              <a:rPr lang="en-GB" dirty="0"/>
              <a:t>The match syntax is often preferred based on its readability</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sp>
        <p:nvSpPr>
          <p:cNvPr id="5" name="TextBox 4">
            <a:extLst>
              <a:ext uri="{FF2B5EF4-FFF2-40B4-BE49-F238E27FC236}">
                <a16:creationId xmlns:a16="http://schemas.microsoft.com/office/drawing/2014/main" id="{8B0746F2-97DB-4D5F-A609-3271946514A2}"/>
              </a:ext>
            </a:extLst>
          </p:cNvPr>
          <p:cNvSpPr txBox="1"/>
          <p:nvPr/>
        </p:nvSpPr>
        <p:spPr>
          <a:xfrm>
            <a:off x="4916385" y="1349984"/>
            <a:ext cx="5850596" cy="2800767"/>
          </a:xfrm>
          <a:prstGeom prst="rect">
            <a:avLst/>
          </a:prstGeom>
          <a:solidFill>
            <a:srgbClr val="C4FFFF"/>
          </a:solidFill>
        </p:spPr>
        <p:txBody>
          <a:bodyPr wrap="square">
            <a:spAutoFit/>
          </a:bodyPr>
          <a:lstStyle/>
          <a:p>
            <a:r>
              <a:rPr lang="en-GB" sz="1600" b="1" dirty="0" err="1">
                <a:solidFill>
                  <a:srgbClr val="00007F"/>
                </a:solidFill>
                <a:latin typeface="Consolas" panose="020B0609020204030204" pitchFamily="49" charset="0"/>
              </a:rPr>
              <a:t>fn</a:t>
            </a:r>
            <a:r>
              <a:rPr lang="en-GB" sz="1600" b="0" dirty="0">
                <a:solidFill>
                  <a:srgbClr val="808080"/>
                </a:solidFill>
                <a:latin typeface="Consolas" panose="020B0609020204030204" pitchFamily="49" charset="0"/>
              </a:rPr>
              <a:t> </a:t>
            </a:r>
            <a:r>
              <a:rPr lang="en-GB" sz="1600" b="0" dirty="0">
                <a:solidFill>
                  <a:srgbClr val="000000"/>
                </a:solidFill>
                <a:latin typeface="Consolas" panose="020B0609020204030204" pitchFamily="49" charset="0"/>
              </a:rPr>
              <a:t>main</a:t>
            </a:r>
            <a:r>
              <a:rPr lang="en-GB" sz="1600" b="1" dirty="0">
                <a:solidFill>
                  <a:srgbClr val="000000"/>
                </a:solidFill>
                <a:latin typeface="Consolas" panose="020B0609020204030204" pitchFamily="49" charset="0"/>
              </a:rPr>
              <a:t>()</a:t>
            </a:r>
            <a:r>
              <a:rPr lang="en-GB" sz="1600" b="0" dirty="0">
                <a:solidFill>
                  <a:srgbClr val="808080"/>
                </a:solidFill>
                <a:latin typeface="Consolas" panose="020B0609020204030204" pitchFamily="49" charset="0"/>
              </a:rPr>
              <a:t> </a:t>
            </a:r>
            <a:r>
              <a:rPr lang="en-GB" sz="1600" b="1" dirty="0">
                <a:solidFill>
                  <a:srgbClr val="000000"/>
                </a:solidFill>
                <a:latin typeface="Consolas" panose="020B0609020204030204" pitchFamily="49" charset="0"/>
              </a:rPr>
              <a:t>{</a:t>
            </a:r>
            <a:endParaRPr lang="en-GB" sz="1600" b="0" dirty="0">
              <a:solidFill>
                <a:srgbClr val="808080"/>
              </a:solidFill>
              <a:latin typeface="Consolas" panose="020B0609020204030204" pitchFamily="49" charset="0"/>
            </a:endParaRPr>
          </a:p>
          <a:p>
            <a:r>
              <a:rPr lang="en-GB" sz="1600" b="0" dirty="0">
                <a:solidFill>
                  <a:srgbClr val="808080"/>
                </a:solidFill>
                <a:latin typeface="Consolas" panose="020B0609020204030204" pitchFamily="49" charset="0"/>
              </a:rPr>
              <a:t>    </a:t>
            </a:r>
            <a:r>
              <a:rPr lang="en-GB" sz="1600" b="1" dirty="0">
                <a:solidFill>
                  <a:srgbClr val="00007F"/>
                </a:solidFill>
                <a:latin typeface="Consolas" panose="020B0609020204030204" pitchFamily="49" charset="0"/>
              </a:rPr>
              <a:t>let</a:t>
            </a:r>
            <a:r>
              <a:rPr lang="en-GB" sz="1600" b="0" dirty="0">
                <a:solidFill>
                  <a:srgbClr val="808080"/>
                </a:solidFill>
                <a:latin typeface="Consolas" panose="020B0609020204030204" pitchFamily="49" charset="0"/>
              </a:rPr>
              <a:t> </a:t>
            </a:r>
            <a:r>
              <a:rPr lang="en-GB" sz="1600" b="0" dirty="0">
                <a:solidFill>
                  <a:srgbClr val="000000"/>
                </a:solidFill>
                <a:latin typeface="Consolas" panose="020B0609020204030204" pitchFamily="49" charset="0"/>
              </a:rPr>
              <a:t>installed</a:t>
            </a:r>
            <a:r>
              <a:rPr lang="en-GB" sz="1600" b="0" dirty="0">
                <a:solidFill>
                  <a:srgbClr val="808080"/>
                </a:solidFill>
                <a:latin typeface="Consolas" panose="020B0609020204030204" pitchFamily="49" charset="0"/>
              </a:rPr>
              <a:t> </a:t>
            </a:r>
            <a:r>
              <a:rPr lang="en-GB" sz="1600" b="1" dirty="0">
                <a:solidFill>
                  <a:srgbClr val="000000"/>
                </a:solidFill>
                <a:latin typeface="Consolas" panose="020B0609020204030204" pitchFamily="49" charset="0"/>
              </a:rPr>
              <a:t>=</a:t>
            </a:r>
            <a:r>
              <a:rPr lang="en-GB" sz="1600" b="0" dirty="0">
                <a:solidFill>
                  <a:srgbClr val="808080"/>
                </a:solidFill>
                <a:latin typeface="Consolas" panose="020B0609020204030204" pitchFamily="49" charset="0"/>
              </a:rPr>
              <a:t> </a:t>
            </a:r>
            <a:r>
              <a:rPr lang="en-GB" sz="1600" b="1" dirty="0">
                <a:solidFill>
                  <a:srgbClr val="00007F"/>
                </a:solidFill>
                <a:latin typeface="Consolas" panose="020B0609020204030204" pitchFamily="49" charset="0"/>
              </a:rPr>
              <a:t>true</a:t>
            </a:r>
            <a:r>
              <a:rPr lang="en-GB" sz="1600" b="1" dirty="0">
                <a:solidFill>
                  <a:srgbClr val="000000"/>
                </a:solidFill>
                <a:latin typeface="Consolas" panose="020B0609020204030204" pitchFamily="49" charset="0"/>
              </a:rPr>
              <a:t>;</a:t>
            </a:r>
          </a:p>
          <a:p>
            <a:endParaRPr lang="en-GB" sz="1600" b="0" dirty="0">
              <a:solidFill>
                <a:srgbClr val="808080"/>
              </a:solidFill>
              <a:latin typeface="Consolas" panose="020B0609020204030204" pitchFamily="49" charset="0"/>
            </a:endParaRPr>
          </a:p>
          <a:p>
            <a:r>
              <a:rPr lang="en-GB" sz="1600" b="0" dirty="0">
                <a:solidFill>
                  <a:srgbClr val="808080"/>
                </a:solidFill>
                <a:latin typeface="Consolas" panose="020B0609020204030204" pitchFamily="49" charset="0"/>
              </a:rPr>
              <a:t>    </a:t>
            </a:r>
            <a:r>
              <a:rPr lang="en-GB" sz="1600" b="1" dirty="0">
                <a:solidFill>
                  <a:srgbClr val="00007F"/>
                </a:solidFill>
                <a:latin typeface="Consolas" panose="020B0609020204030204" pitchFamily="49" charset="0"/>
              </a:rPr>
              <a:t>let</a:t>
            </a:r>
            <a:r>
              <a:rPr lang="en-GB" sz="1600" b="0" dirty="0">
                <a:solidFill>
                  <a:srgbClr val="808080"/>
                </a:solidFill>
                <a:latin typeface="Consolas" panose="020B0609020204030204" pitchFamily="49" charset="0"/>
              </a:rPr>
              <a:t> </a:t>
            </a:r>
            <a:r>
              <a:rPr lang="en-GB" sz="1600" b="0" dirty="0">
                <a:solidFill>
                  <a:srgbClr val="000000"/>
                </a:solidFill>
                <a:latin typeface="Consolas" panose="020B0609020204030204" pitchFamily="49" charset="0"/>
              </a:rPr>
              <a:t>status</a:t>
            </a:r>
            <a:r>
              <a:rPr lang="en-GB" sz="1600" b="0" dirty="0">
                <a:solidFill>
                  <a:srgbClr val="808080"/>
                </a:solidFill>
                <a:latin typeface="Consolas" panose="020B0609020204030204" pitchFamily="49" charset="0"/>
              </a:rPr>
              <a:t> </a:t>
            </a:r>
            <a:r>
              <a:rPr lang="en-GB" sz="1600" b="1" dirty="0">
                <a:solidFill>
                  <a:srgbClr val="000000"/>
                </a:solidFill>
                <a:latin typeface="Consolas" panose="020B0609020204030204" pitchFamily="49" charset="0"/>
              </a:rPr>
              <a:t>=</a:t>
            </a:r>
            <a:r>
              <a:rPr lang="en-GB" sz="1600" b="0" dirty="0">
                <a:solidFill>
                  <a:srgbClr val="808080"/>
                </a:solidFill>
                <a:latin typeface="Consolas" panose="020B0609020204030204" pitchFamily="49" charset="0"/>
              </a:rPr>
              <a:t> </a:t>
            </a:r>
            <a:r>
              <a:rPr lang="en-GB" sz="1600" b="1" dirty="0">
                <a:solidFill>
                  <a:srgbClr val="00007F"/>
                </a:solidFill>
                <a:highlight>
                  <a:srgbClr val="FFFF00"/>
                </a:highlight>
                <a:latin typeface="Consolas" panose="020B0609020204030204" pitchFamily="49" charset="0"/>
              </a:rPr>
              <a:t>match</a:t>
            </a:r>
            <a:r>
              <a:rPr lang="en-GB" sz="1600" b="0" dirty="0">
                <a:solidFill>
                  <a:srgbClr val="808080"/>
                </a:solidFill>
                <a:latin typeface="Consolas" panose="020B0609020204030204" pitchFamily="49" charset="0"/>
              </a:rPr>
              <a:t> </a:t>
            </a:r>
            <a:r>
              <a:rPr lang="en-GB" sz="1600" b="0" dirty="0">
                <a:solidFill>
                  <a:srgbClr val="000000"/>
                </a:solidFill>
                <a:latin typeface="Consolas" panose="020B0609020204030204" pitchFamily="49" charset="0"/>
              </a:rPr>
              <a:t>installed</a:t>
            </a:r>
            <a:r>
              <a:rPr lang="en-GB" sz="1600" b="0" dirty="0">
                <a:solidFill>
                  <a:srgbClr val="808080"/>
                </a:solidFill>
                <a:latin typeface="Consolas" panose="020B0609020204030204" pitchFamily="49" charset="0"/>
              </a:rPr>
              <a:t> </a:t>
            </a:r>
            <a:r>
              <a:rPr lang="en-GB" sz="1600" b="1" dirty="0">
                <a:solidFill>
                  <a:srgbClr val="000000"/>
                </a:solidFill>
                <a:latin typeface="Consolas" panose="020B0609020204030204" pitchFamily="49" charset="0"/>
              </a:rPr>
              <a:t>{</a:t>
            </a:r>
            <a:endParaRPr lang="en-GB" sz="1600" b="0" dirty="0">
              <a:solidFill>
                <a:srgbClr val="808080"/>
              </a:solidFill>
              <a:latin typeface="Consolas" panose="020B0609020204030204" pitchFamily="49" charset="0"/>
            </a:endParaRPr>
          </a:p>
          <a:p>
            <a:r>
              <a:rPr lang="en-GB" sz="1600" b="0" dirty="0">
                <a:solidFill>
                  <a:srgbClr val="808080"/>
                </a:solidFill>
                <a:latin typeface="Consolas" panose="020B0609020204030204" pitchFamily="49" charset="0"/>
              </a:rPr>
              <a:t>        </a:t>
            </a:r>
            <a:r>
              <a:rPr lang="en-GB" sz="1600" b="1" dirty="0">
                <a:solidFill>
                  <a:srgbClr val="00007F"/>
                </a:solidFill>
                <a:latin typeface="Consolas" panose="020B0609020204030204" pitchFamily="49" charset="0"/>
              </a:rPr>
              <a:t>true</a:t>
            </a:r>
            <a:r>
              <a:rPr lang="en-GB" sz="1600" b="0" dirty="0">
                <a:solidFill>
                  <a:srgbClr val="808080"/>
                </a:solidFill>
                <a:latin typeface="Consolas" panose="020B0609020204030204" pitchFamily="49" charset="0"/>
              </a:rPr>
              <a:t>  </a:t>
            </a:r>
            <a:r>
              <a:rPr lang="en-GB" sz="1600" b="1" dirty="0">
                <a:solidFill>
                  <a:srgbClr val="000000"/>
                </a:solidFill>
                <a:latin typeface="Consolas" panose="020B0609020204030204" pitchFamily="49" charset="0"/>
              </a:rPr>
              <a:t>=&gt;</a:t>
            </a:r>
            <a:r>
              <a:rPr lang="en-GB" sz="1600" b="0" dirty="0">
                <a:solidFill>
                  <a:srgbClr val="808080"/>
                </a:solidFill>
                <a:latin typeface="Consolas" panose="020B0609020204030204" pitchFamily="49" charset="0"/>
              </a:rPr>
              <a:t> </a:t>
            </a:r>
            <a:r>
              <a:rPr lang="en-GB" sz="1600" b="0" dirty="0">
                <a:solidFill>
                  <a:srgbClr val="7F007F"/>
                </a:solidFill>
                <a:latin typeface="Consolas" panose="020B0609020204030204" pitchFamily="49" charset="0"/>
              </a:rPr>
              <a:t>"installed"</a:t>
            </a:r>
            <a:r>
              <a:rPr lang="en-GB" sz="1600" b="1" dirty="0">
                <a:solidFill>
                  <a:srgbClr val="000000"/>
                </a:solidFill>
                <a:latin typeface="Consolas" panose="020B0609020204030204" pitchFamily="49" charset="0"/>
              </a:rPr>
              <a:t>,</a:t>
            </a:r>
            <a:endParaRPr lang="en-GB" sz="1600" b="0" dirty="0">
              <a:solidFill>
                <a:srgbClr val="808080"/>
              </a:solidFill>
              <a:latin typeface="Consolas" panose="020B0609020204030204" pitchFamily="49" charset="0"/>
            </a:endParaRPr>
          </a:p>
          <a:p>
            <a:r>
              <a:rPr lang="en-GB" sz="1600" b="0" dirty="0">
                <a:solidFill>
                  <a:srgbClr val="808080"/>
                </a:solidFill>
                <a:latin typeface="Consolas" panose="020B0609020204030204" pitchFamily="49" charset="0"/>
              </a:rPr>
              <a:t>        </a:t>
            </a:r>
            <a:r>
              <a:rPr lang="en-GB" sz="1600" b="1" dirty="0">
                <a:solidFill>
                  <a:srgbClr val="00007F"/>
                </a:solidFill>
                <a:latin typeface="Consolas" panose="020B0609020204030204" pitchFamily="49" charset="0"/>
              </a:rPr>
              <a:t>false</a:t>
            </a:r>
            <a:r>
              <a:rPr lang="en-GB" sz="1600" b="0" dirty="0">
                <a:solidFill>
                  <a:srgbClr val="808080"/>
                </a:solidFill>
                <a:latin typeface="Consolas" panose="020B0609020204030204" pitchFamily="49" charset="0"/>
              </a:rPr>
              <a:t> </a:t>
            </a:r>
            <a:r>
              <a:rPr lang="en-GB" sz="1600" b="1" dirty="0">
                <a:solidFill>
                  <a:srgbClr val="000000"/>
                </a:solidFill>
                <a:latin typeface="Consolas" panose="020B0609020204030204" pitchFamily="49" charset="0"/>
              </a:rPr>
              <a:t>=&gt;</a:t>
            </a:r>
            <a:r>
              <a:rPr lang="en-GB" sz="1600" b="0" dirty="0">
                <a:solidFill>
                  <a:srgbClr val="808080"/>
                </a:solidFill>
                <a:latin typeface="Consolas" panose="020B0609020204030204" pitchFamily="49" charset="0"/>
              </a:rPr>
              <a:t> </a:t>
            </a:r>
            <a:r>
              <a:rPr lang="en-GB" sz="1600" b="0" dirty="0">
                <a:solidFill>
                  <a:srgbClr val="7F007F"/>
                </a:solidFill>
                <a:latin typeface="Consolas" panose="020B0609020204030204" pitchFamily="49" charset="0"/>
              </a:rPr>
              <a:t>"not installed"</a:t>
            </a:r>
            <a:r>
              <a:rPr lang="en-GB" sz="1600" b="0" dirty="0">
                <a:solidFill>
                  <a:srgbClr val="808080"/>
                </a:solidFill>
                <a:latin typeface="Consolas" panose="020B0609020204030204" pitchFamily="49" charset="0"/>
              </a:rPr>
              <a:t> </a:t>
            </a:r>
          </a:p>
          <a:p>
            <a:r>
              <a:rPr lang="en-GB" sz="1600" b="0" dirty="0">
                <a:solidFill>
                  <a:srgbClr val="808080"/>
                </a:solidFill>
                <a:latin typeface="Consolas" panose="020B0609020204030204" pitchFamily="49" charset="0"/>
              </a:rPr>
              <a:t>    </a:t>
            </a:r>
            <a:r>
              <a:rPr lang="en-GB" sz="1600" b="1" dirty="0">
                <a:solidFill>
                  <a:srgbClr val="000000"/>
                </a:solidFill>
                <a:latin typeface="Consolas" panose="020B0609020204030204" pitchFamily="49" charset="0"/>
              </a:rPr>
              <a:t>};</a:t>
            </a:r>
          </a:p>
          <a:p>
            <a:endParaRPr lang="en-GB" sz="1600" b="0" dirty="0">
              <a:solidFill>
                <a:srgbClr val="808080"/>
              </a:solidFill>
              <a:latin typeface="Consolas" panose="020B0609020204030204" pitchFamily="49" charset="0"/>
            </a:endParaRPr>
          </a:p>
          <a:p>
            <a:r>
              <a:rPr lang="en-GB" sz="1600" b="0" dirty="0">
                <a:solidFill>
                  <a:srgbClr val="808080"/>
                </a:solidFill>
                <a:latin typeface="Consolas" panose="020B0609020204030204" pitchFamily="49" charset="0"/>
              </a:rPr>
              <a:t>    </a:t>
            </a:r>
            <a:r>
              <a:rPr lang="en-GB" sz="1600" b="0" dirty="0" err="1">
                <a:solidFill>
                  <a:srgbClr val="00B050"/>
                </a:solidFill>
                <a:latin typeface="Consolas" panose="020B0609020204030204" pitchFamily="49" charset="0"/>
              </a:rPr>
              <a:t>println</a:t>
            </a:r>
            <a:r>
              <a:rPr lang="en-GB" sz="1600" b="0" dirty="0">
                <a:solidFill>
                  <a:srgbClr val="00B050"/>
                </a:solidFill>
                <a:latin typeface="Consolas" panose="020B0609020204030204" pitchFamily="49" charset="0"/>
              </a:rPr>
              <a:t>!</a:t>
            </a:r>
            <a:r>
              <a:rPr lang="en-GB" sz="1600" b="1" dirty="0">
                <a:solidFill>
                  <a:srgbClr val="000000"/>
                </a:solidFill>
                <a:latin typeface="Consolas" panose="020B0609020204030204" pitchFamily="49" charset="0"/>
              </a:rPr>
              <a:t>(</a:t>
            </a:r>
            <a:r>
              <a:rPr lang="en-GB" sz="1600" b="0" dirty="0">
                <a:solidFill>
                  <a:srgbClr val="7F007F"/>
                </a:solidFill>
                <a:latin typeface="Consolas" panose="020B0609020204030204" pitchFamily="49" charset="0"/>
              </a:rPr>
              <a:t>"{}"</a:t>
            </a:r>
            <a:r>
              <a:rPr lang="en-GB" sz="1600" b="1" dirty="0">
                <a:solidFill>
                  <a:srgbClr val="000000"/>
                </a:solidFill>
                <a:latin typeface="Consolas" panose="020B0609020204030204" pitchFamily="49" charset="0"/>
              </a:rPr>
              <a:t>,</a:t>
            </a:r>
            <a:r>
              <a:rPr lang="en-GB" sz="1600" b="0" dirty="0">
                <a:solidFill>
                  <a:srgbClr val="808080"/>
                </a:solidFill>
                <a:latin typeface="Consolas" panose="020B0609020204030204" pitchFamily="49" charset="0"/>
              </a:rPr>
              <a:t> </a:t>
            </a:r>
            <a:r>
              <a:rPr lang="en-GB" sz="1600" b="0" dirty="0">
                <a:solidFill>
                  <a:srgbClr val="000000"/>
                </a:solidFill>
                <a:latin typeface="Consolas" panose="020B0609020204030204" pitchFamily="49" charset="0"/>
              </a:rPr>
              <a:t>installed</a:t>
            </a:r>
            <a:r>
              <a:rPr lang="en-GB" sz="1600" b="1" dirty="0">
                <a:solidFill>
                  <a:srgbClr val="000000"/>
                </a:solidFill>
                <a:latin typeface="Consolas" panose="020B0609020204030204" pitchFamily="49" charset="0"/>
              </a:rPr>
              <a:t>);</a:t>
            </a:r>
            <a:endParaRPr lang="en-GB" sz="1600" b="0" dirty="0">
              <a:solidFill>
                <a:srgbClr val="808080"/>
              </a:solidFill>
              <a:latin typeface="Consolas" panose="020B0609020204030204" pitchFamily="49" charset="0"/>
            </a:endParaRPr>
          </a:p>
          <a:p>
            <a:r>
              <a:rPr lang="en-GB" sz="1600" b="0" dirty="0">
                <a:solidFill>
                  <a:srgbClr val="808080"/>
                </a:solidFill>
                <a:latin typeface="Consolas" panose="020B0609020204030204" pitchFamily="49" charset="0"/>
              </a:rPr>
              <a:t>    </a:t>
            </a:r>
            <a:r>
              <a:rPr lang="en-GB" sz="1600" b="0" dirty="0" err="1">
                <a:solidFill>
                  <a:srgbClr val="00B050"/>
                </a:solidFill>
                <a:latin typeface="Consolas" panose="020B0609020204030204" pitchFamily="49" charset="0"/>
              </a:rPr>
              <a:t>println</a:t>
            </a:r>
            <a:r>
              <a:rPr lang="en-GB" sz="1600" b="0" dirty="0">
                <a:solidFill>
                  <a:srgbClr val="00B050"/>
                </a:solidFill>
                <a:latin typeface="Consolas" panose="020B0609020204030204" pitchFamily="49" charset="0"/>
              </a:rPr>
              <a:t>!</a:t>
            </a:r>
            <a:r>
              <a:rPr lang="en-GB" sz="1600" b="1" dirty="0">
                <a:solidFill>
                  <a:srgbClr val="000000"/>
                </a:solidFill>
                <a:latin typeface="Consolas" panose="020B0609020204030204" pitchFamily="49" charset="0"/>
              </a:rPr>
              <a:t>(</a:t>
            </a:r>
            <a:r>
              <a:rPr lang="en-GB" sz="1600" b="0" dirty="0">
                <a:solidFill>
                  <a:srgbClr val="7F007F"/>
                </a:solidFill>
                <a:latin typeface="Consolas" panose="020B0609020204030204" pitchFamily="49" charset="0"/>
              </a:rPr>
              <a:t>"{}"</a:t>
            </a:r>
            <a:r>
              <a:rPr lang="en-GB" sz="1600" b="1" dirty="0">
                <a:solidFill>
                  <a:srgbClr val="000000"/>
                </a:solidFill>
                <a:latin typeface="Consolas" panose="020B0609020204030204" pitchFamily="49" charset="0"/>
              </a:rPr>
              <a:t>,</a:t>
            </a:r>
            <a:r>
              <a:rPr lang="en-GB" sz="1600" b="0" dirty="0">
                <a:solidFill>
                  <a:srgbClr val="808080"/>
                </a:solidFill>
                <a:latin typeface="Consolas" panose="020B0609020204030204" pitchFamily="49" charset="0"/>
              </a:rPr>
              <a:t> </a:t>
            </a:r>
            <a:r>
              <a:rPr lang="en-GB" sz="1600" b="0" dirty="0">
                <a:solidFill>
                  <a:srgbClr val="000000"/>
                </a:solidFill>
                <a:latin typeface="Consolas" panose="020B0609020204030204" pitchFamily="49" charset="0"/>
              </a:rPr>
              <a:t>status</a:t>
            </a:r>
            <a:r>
              <a:rPr lang="en-GB" sz="1600" b="1" dirty="0">
                <a:solidFill>
                  <a:srgbClr val="000000"/>
                </a:solidFill>
                <a:latin typeface="Consolas" panose="020B0609020204030204" pitchFamily="49" charset="0"/>
              </a:rPr>
              <a:t>);</a:t>
            </a:r>
            <a:endParaRPr lang="en-GB" sz="1600" b="0" dirty="0">
              <a:solidFill>
                <a:srgbClr val="808080"/>
              </a:solidFill>
              <a:latin typeface="Consolas" panose="020B0609020204030204" pitchFamily="49" charset="0"/>
            </a:endParaRPr>
          </a:p>
          <a:p>
            <a:r>
              <a:rPr lang="en-GB" sz="1600" b="1" dirty="0">
                <a:solidFill>
                  <a:srgbClr val="000000"/>
                </a:solidFill>
                <a:latin typeface="Consolas" panose="020B0609020204030204" pitchFamily="49" charset="0"/>
              </a:rPr>
              <a:t>}</a:t>
            </a:r>
            <a:endParaRPr lang="en-GB" sz="1600" dirty="0">
              <a:latin typeface="Consolas" panose="020B0609020204030204" pitchFamily="49" charset="0"/>
            </a:endParaRPr>
          </a:p>
        </p:txBody>
      </p:sp>
      <p:pic>
        <p:nvPicPr>
          <p:cNvPr id="6" name="Picture 2" descr="logo">
            <a:extLst>
              <a:ext uri="{FF2B5EF4-FFF2-40B4-BE49-F238E27FC236}">
                <a16:creationId xmlns:a16="http://schemas.microsoft.com/office/drawing/2014/main" id="{D32FFC08-F796-4FFB-891D-63F3FEF485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3732" y="1349984"/>
            <a:ext cx="441370" cy="44137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7F037DD-5A45-48A7-B505-6CD7AE797F3A}"/>
              </a:ext>
            </a:extLst>
          </p:cNvPr>
          <p:cNvSpPr txBox="1"/>
          <p:nvPr/>
        </p:nvSpPr>
        <p:spPr>
          <a:xfrm>
            <a:off x="7992436" y="4226922"/>
            <a:ext cx="2774545" cy="523220"/>
          </a:xfrm>
          <a:prstGeom prst="rect">
            <a:avLst/>
          </a:prstGeom>
          <a:solidFill>
            <a:srgbClr val="000000"/>
          </a:solidFill>
        </p:spPr>
        <p:txBody>
          <a:bodyPr wrap="square">
            <a:spAutoFit/>
          </a:bodyPr>
          <a:lstStyle/>
          <a:p>
            <a:r>
              <a:rPr lang="en-US" sz="1400" dirty="0">
                <a:solidFill>
                  <a:schemeClr val="bg1"/>
                </a:solidFill>
                <a:latin typeface="Consolas" panose="020B0609020204030204" pitchFamily="49" charset="0"/>
              </a:rPr>
              <a:t>true</a:t>
            </a:r>
          </a:p>
          <a:p>
            <a:r>
              <a:rPr lang="en-US" sz="1400" dirty="0">
                <a:solidFill>
                  <a:schemeClr val="bg1"/>
                </a:solidFill>
                <a:latin typeface="Consolas" panose="020B0609020204030204" pitchFamily="49" charset="0"/>
              </a:rPr>
              <a:t>installed</a:t>
            </a:r>
            <a:endParaRPr lang="en-GB" sz="1400" dirty="0">
              <a:solidFill>
                <a:schemeClr val="bg1"/>
              </a:solidFill>
              <a:latin typeface="Consolas" panose="020B0609020204030204" pitchFamily="49" charset="0"/>
            </a:endParaRPr>
          </a:p>
        </p:txBody>
      </p:sp>
      <p:sp>
        <p:nvSpPr>
          <p:cNvPr id="8" name="TextBox 7">
            <a:extLst>
              <a:ext uri="{FF2B5EF4-FFF2-40B4-BE49-F238E27FC236}">
                <a16:creationId xmlns:a16="http://schemas.microsoft.com/office/drawing/2014/main" id="{20D2D6DF-2E77-428E-8033-B04790A9DED0}"/>
              </a:ext>
            </a:extLst>
          </p:cNvPr>
          <p:cNvSpPr txBox="1"/>
          <p:nvPr/>
        </p:nvSpPr>
        <p:spPr>
          <a:xfrm>
            <a:off x="6804639" y="4226922"/>
            <a:ext cx="1152171" cy="274921"/>
          </a:xfrm>
          <a:prstGeom prst="rect">
            <a:avLst/>
          </a:prstGeom>
          <a:solidFill>
            <a:srgbClr val="00B050"/>
          </a:solidFill>
        </p:spPr>
        <p:txBody>
          <a:bodyPr wrap="square" anchor="ctr">
            <a:noAutofit/>
          </a:bodyPr>
          <a:lstStyle/>
          <a:p>
            <a:pPr algn="ctr"/>
            <a:r>
              <a:rPr lang="en-GB" dirty="0">
                <a:solidFill>
                  <a:schemeClr val="bg1"/>
                </a:solidFill>
              </a:rPr>
              <a:t>STDOUT</a:t>
            </a:r>
          </a:p>
        </p:txBody>
      </p:sp>
    </p:spTree>
    <p:extLst>
      <p:ext uri="{BB962C8B-B14F-4D97-AF65-F5344CB8AC3E}">
        <p14:creationId xmlns:p14="http://schemas.microsoft.com/office/powerpoint/2010/main" val="2666045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4C09A-BAA6-48A5-BF63-47DC150A5C16}"/>
              </a:ext>
            </a:extLst>
          </p:cNvPr>
          <p:cNvSpPr>
            <a:spLocks noGrp="1"/>
          </p:cNvSpPr>
          <p:nvPr>
            <p:ph type="ctrTitle"/>
          </p:nvPr>
        </p:nvSpPr>
        <p:spPr/>
        <p:txBody>
          <a:bodyPr/>
          <a:lstStyle/>
          <a:p>
            <a:r>
              <a:rPr lang="en-GB" dirty="0"/>
              <a:t>C to Rust Lab #XX</a:t>
            </a:r>
          </a:p>
        </p:txBody>
      </p:sp>
      <p:sp>
        <p:nvSpPr>
          <p:cNvPr id="3" name="Content Placeholder 2">
            <a:extLst>
              <a:ext uri="{FF2B5EF4-FFF2-40B4-BE49-F238E27FC236}">
                <a16:creationId xmlns:a16="http://schemas.microsoft.com/office/drawing/2014/main" id="{6BAAA23F-90CD-42D3-A6E6-628D636D8E60}"/>
              </a:ext>
            </a:extLst>
          </p:cNvPr>
          <p:cNvSpPr>
            <a:spLocks noGrp="1"/>
          </p:cNvSpPr>
          <p:nvPr>
            <p:ph sz="quarter" idx="10"/>
          </p:nvPr>
        </p:nvSpPr>
        <p:spPr/>
        <p:txBody>
          <a:bodyPr/>
          <a:lstStyle/>
          <a:p>
            <a:r>
              <a:rPr lang="en-GB" dirty="0"/>
              <a:t>Selections</a:t>
            </a:r>
          </a:p>
          <a:p>
            <a:endParaRPr lang="en-GB" dirty="0"/>
          </a:p>
        </p:txBody>
      </p:sp>
    </p:spTree>
    <p:extLst>
      <p:ext uri="{BB962C8B-B14F-4D97-AF65-F5344CB8AC3E}">
        <p14:creationId xmlns:p14="http://schemas.microsoft.com/office/powerpoint/2010/main" val="1451586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9B81E1-0428-4C36-9A3D-2E5E35037499}"/>
              </a:ext>
            </a:extLst>
          </p:cNvPr>
          <p:cNvSpPr>
            <a:spLocks noGrp="1"/>
          </p:cNvSpPr>
          <p:nvPr>
            <p:ph type="body" sz="quarter" idx="10"/>
          </p:nvPr>
        </p:nvSpPr>
        <p:spPr/>
        <p:txBody>
          <a:bodyPr/>
          <a:lstStyle/>
          <a:p>
            <a:r>
              <a:rPr lang="en-GB" cap="none" dirty="0"/>
              <a:t>Rust – Iteration Techniques</a:t>
            </a:r>
          </a:p>
        </p:txBody>
      </p:sp>
      <p:sp>
        <p:nvSpPr>
          <p:cNvPr id="3" name="Text Placeholder 2">
            <a:extLst>
              <a:ext uri="{FF2B5EF4-FFF2-40B4-BE49-F238E27FC236}">
                <a16:creationId xmlns:a16="http://schemas.microsoft.com/office/drawing/2014/main" id="{EF77AD30-AE47-4A3E-BEF4-DADBA27632E7}"/>
              </a:ext>
            </a:extLst>
          </p:cNvPr>
          <p:cNvSpPr>
            <a:spLocks noGrp="1"/>
          </p:cNvSpPr>
          <p:nvPr>
            <p:ph type="body" sz="quarter" idx="15"/>
          </p:nvPr>
        </p:nvSpPr>
        <p:spPr>
          <a:xfrm>
            <a:off x="4651376" y="300039"/>
            <a:ext cx="7007224" cy="4201134"/>
          </a:xfrm>
        </p:spPr>
        <p:txBody>
          <a:bodyPr/>
          <a:lstStyle/>
          <a:p>
            <a:r>
              <a:rPr lang="en-GB" b="1" dirty="0"/>
              <a:t>Rust has 3 Iteration techniques:</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a:t>Again, these are (mostly) familiar to those programmers who have experience of C, C++, Java etc.</a:t>
            </a:r>
          </a:p>
          <a:p>
            <a:endParaRPr lang="en-GB" b="1" dirty="0"/>
          </a:p>
          <a:p>
            <a:r>
              <a:rPr lang="en-GB" b="1" dirty="0"/>
              <a:t>We'll examine each in turn.</a:t>
            </a:r>
          </a:p>
          <a:p>
            <a:endParaRPr lang="en-GB" b="1" dirty="0"/>
          </a:p>
          <a:p>
            <a:endParaRPr lang="en-GB" b="1" dirty="0"/>
          </a:p>
          <a:p>
            <a:endParaRPr lang="en-GB" b="1" dirty="0"/>
          </a:p>
          <a:p>
            <a:endParaRPr lang="en-GB" b="1" dirty="0"/>
          </a:p>
          <a:p>
            <a:endParaRPr lang="en-GB" b="1" dirty="0"/>
          </a:p>
        </p:txBody>
      </p:sp>
      <p:graphicFrame>
        <p:nvGraphicFramePr>
          <p:cNvPr id="6" name="Diagram 5">
            <a:extLst>
              <a:ext uri="{FF2B5EF4-FFF2-40B4-BE49-F238E27FC236}">
                <a16:creationId xmlns:a16="http://schemas.microsoft.com/office/drawing/2014/main" id="{2A43E7A1-A266-4F09-9FF7-C48B54C3383A}"/>
              </a:ext>
            </a:extLst>
          </p:cNvPr>
          <p:cNvGraphicFramePr/>
          <p:nvPr>
            <p:extLst>
              <p:ext uri="{D42A27DB-BD31-4B8C-83A1-F6EECF244321}">
                <p14:modId xmlns:p14="http://schemas.microsoft.com/office/powerpoint/2010/main" val="3536131392"/>
              </p:ext>
            </p:extLst>
          </p:nvPr>
        </p:nvGraphicFramePr>
        <p:xfrm>
          <a:off x="4651376" y="736255"/>
          <a:ext cx="7007224" cy="23860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73999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51930E-1CD6-4AEA-B3B8-9265415294C5}"/>
              </a:ext>
            </a:extLst>
          </p:cNvPr>
          <p:cNvSpPr>
            <a:spLocks noGrp="1"/>
          </p:cNvSpPr>
          <p:nvPr>
            <p:ph type="body" sz="quarter" idx="10"/>
          </p:nvPr>
        </p:nvSpPr>
        <p:spPr/>
        <p:txBody>
          <a:bodyPr/>
          <a:lstStyle/>
          <a:p>
            <a:r>
              <a:rPr lang="en-GB" sz="4400" cap="none" dirty="0"/>
              <a:t>for Loop (Incremental)</a:t>
            </a:r>
          </a:p>
        </p:txBody>
      </p:sp>
      <p:sp>
        <p:nvSpPr>
          <p:cNvPr id="3" name="Text Placeholder 2">
            <a:extLst>
              <a:ext uri="{FF2B5EF4-FFF2-40B4-BE49-F238E27FC236}">
                <a16:creationId xmlns:a16="http://schemas.microsoft.com/office/drawing/2014/main" id="{3F56CB33-DE9F-4B6F-8036-C8290164C4EC}"/>
              </a:ext>
            </a:extLst>
          </p:cNvPr>
          <p:cNvSpPr>
            <a:spLocks noGrp="1"/>
          </p:cNvSpPr>
          <p:nvPr>
            <p:ph type="body" sz="quarter" idx="15"/>
          </p:nvPr>
        </p:nvSpPr>
        <p:spPr>
          <a:xfrm>
            <a:off x="4722812" y="464159"/>
            <a:ext cx="7084403" cy="4094163"/>
          </a:xfrm>
        </p:spPr>
        <p:txBody>
          <a:bodyPr/>
          <a:lstStyle/>
          <a:p>
            <a:r>
              <a:rPr lang="en-GB" b="1" dirty="0"/>
              <a:t>Rust's for loop can be used to iterate one or more lines of code</a:t>
            </a:r>
          </a:p>
          <a:p>
            <a:pPr marL="285750" indent="-285750">
              <a:buFont typeface="Arial" panose="020B0604020202020204" pitchFamily="34" charset="0"/>
              <a:buChar char="•"/>
            </a:pPr>
            <a:r>
              <a:rPr lang="en-GB" dirty="0"/>
              <a:t>Similar to C family for loop, but syntax perhaps a little friendlier?</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r>
              <a:rPr lang="en-GB" b="1" dirty="0"/>
              <a:t>Note.</a:t>
            </a:r>
          </a:p>
          <a:p>
            <a:r>
              <a:rPr lang="en-GB" dirty="0"/>
              <a:t>Modifying the range from </a:t>
            </a:r>
            <a:r>
              <a:rPr lang="en-GB" b="1" dirty="0"/>
              <a:t>0..4 </a:t>
            </a:r>
            <a:r>
              <a:rPr lang="en-GB" dirty="0"/>
              <a:t>to </a:t>
            </a:r>
            <a:r>
              <a:rPr lang="en-GB" b="1" dirty="0"/>
              <a:t>0..=4 </a:t>
            </a:r>
            <a:r>
              <a:rPr lang="en-GB" dirty="0"/>
              <a:t>makes the upper number INCLUSIVE.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GB" dirty="0"/>
          </a:p>
        </p:txBody>
      </p:sp>
      <p:sp>
        <p:nvSpPr>
          <p:cNvPr id="11" name="TextBox 10">
            <a:extLst>
              <a:ext uri="{FF2B5EF4-FFF2-40B4-BE49-F238E27FC236}">
                <a16:creationId xmlns:a16="http://schemas.microsoft.com/office/drawing/2014/main" id="{B1427D23-F5DA-413E-B586-E02685973B64}"/>
              </a:ext>
            </a:extLst>
          </p:cNvPr>
          <p:cNvSpPr txBox="1"/>
          <p:nvPr/>
        </p:nvSpPr>
        <p:spPr>
          <a:xfrm>
            <a:off x="4722813" y="1349984"/>
            <a:ext cx="6289876" cy="1198575"/>
          </a:xfrm>
          <a:prstGeom prst="rect">
            <a:avLst/>
          </a:prstGeom>
          <a:solidFill>
            <a:schemeClr val="accent6">
              <a:lumMod val="20000"/>
              <a:lumOff val="80000"/>
            </a:schemeClr>
          </a:solidFill>
        </p:spPr>
        <p:txBody>
          <a:bodyPr vert="horz" wrap="square" lIns="0" tIns="0" rIns="0" bIns="0" rtlCol="0" anchor="t" anchorCtr="0">
            <a:normAutofit/>
          </a:bodyPr>
          <a:lstStyle/>
          <a:p>
            <a:pPr algn="l"/>
            <a:endParaRPr lang="en-GB" sz="1600" dirty="0">
              <a:solidFill>
                <a:schemeClr val="accent3">
                  <a:lumMod val="40000"/>
                  <a:lumOff val="60000"/>
                </a:schemeClr>
              </a:solidFill>
              <a:latin typeface="Consolas" panose="020B0609020204030204" pitchFamily="49" charset="0"/>
            </a:endParaRPr>
          </a:p>
          <a:p>
            <a:pPr algn="l"/>
            <a:r>
              <a:rPr lang="en-US" sz="1600" dirty="0">
                <a:latin typeface="Consolas" panose="020B0609020204030204" pitchFamily="49" charset="0"/>
              </a:rPr>
              <a:t>  </a:t>
            </a:r>
            <a:r>
              <a:rPr lang="en-US" sz="1600" dirty="0">
                <a:solidFill>
                  <a:srgbClr val="0070C0"/>
                </a:solidFill>
                <a:latin typeface="Consolas" panose="020B0609020204030204" pitchFamily="49" charset="0"/>
              </a:rPr>
              <a:t>for</a:t>
            </a:r>
            <a:r>
              <a:rPr lang="en-US" sz="1600" dirty="0">
                <a:latin typeface="Consolas" panose="020B0609020204030204" pitchFamily="49" charset="0"/>
              </a:rPr>
              <a:t> (</a:t>
            </a:r>
            <a:r>
              <a:rPr lang="en-US" sz="1600" dirty="0" err="1">
                <a:latin typeface="Consolas" panose="020B0609020204030204" pitchFamily="49" charset="0"/>
              </a:rPr>
              <a:t>i</a:t>
            </a:r>
            <a:r>
              <a:rPr lang="en-US" sz="1600" dirty="0">
                <a:latin typeface="Consolas" panose="020B0609020204030204" pitchFamily="49" charset="0"/>
              </a:rPr>
              <a:t>=</a:t>
            </a:r>
            <a:r>
              <a:rPr lang="en-US" sz="1600" dirty="0">
                <a:solidFill>
                  <a:schemeClr val="accent3">
                    <a:lumMod val="60000"/>
                    <a:lumOff val="40000"/>
                  </a:schemeClr>
                </a:solidFill>
                <a:latin typeface="Consolas" panose="020B0609020204030204" pitchFamily="49" charset="0"/>
              </a:rPr>
              <a:t>0</a:t>
            </a:r>
            <a:r>
              <a:rPr lang="en-US" sz="1600" dirty="0">
                <a:latin typeface="Consolas" panose="020B0609020204030204" pitchFamily="49" charset="0"/>
              </a:rPr>
              <a:t>; </a:t>
            </a:r>
            <a:r>
              <a:rPr lang="en-US" sz="1600" dirty="0" err="1">
                <a:latin typeface="Consolas" panose="020B0609020204030204" pitchFamily="49" charset="0"/>
              </a:rPr>
              <a:t>i</a:t>
            </a:r>
            <a:r>
              <a:rPr lang="en-US" sz="1600" dirty="0">
                <a:latin typeface="Consolas" panose="020B0609020204030204" pitchFamily="49" charset="0"/>
              </a:rPr>
              <a:t>&lt;=</a:t>
            </a:r>
            <a:r>
              <a:rPr lang="en-US" sz="1600" dirty="0">
                <a:solidFill>
                  <a:schemeClr val="accent3">
                    <a:lumMod val="60000"/>
                    <a:lumOff val="40000"/>
                  </a:schemeClr>
                </a:solidFill>
                <a:latin typeface="Consolas" panose="020B0609020204030204" pitchFamily="49" charset="0"/>
              </a:rPr>
              <a:t>4</a:t>
            </a:r>
            <a:r>
              <a:rPr lang="en-US" sz="1600" dirty="0">
                <a:latin typeface="Consolas" panose="020B0609020204030204" pitchFamily="49" charset="0"/>
              </a:rPr>
              <a:t>; </a:t>
            </a:r>
            <a:r>
              <a:rPr lang="en-US" sz="1600" dirty="0" err="1">
                <a:latin typeface="Consolas" panose="020B0609020204030204" pitchFamily="49" charset="0"/>
              </a:rPr>
              <a:t>i</a:t>
            </a:r>
            <a:r>
              <a:rPr lang="en-US" sz="1600" dirty="0">
                <a:latin typeface="Consolas" panose="020B0609020204030204" pitchFamily="49" charset="0"/>
              </a:rPr>
              <a:t>++) {</a:t>
            </a:r>
          </a:p>
          <a:p>
            <a:pPr algn="l"/>
            <a:r>
              <a:rPr lang="en-US" sz="1600" dirty="0">
                <a:latin typeface="Consolas" panose="020B0609020204030204" pitchFamily="49" charset="0"/>
              </a:rPr>
              <a:t>     </a:t>
            </a:r>
            <a:r>
              <a:rPr lang="en-US" sz="1600" dirty="0" err="1">
                <a:latin typeface="Consolas" panose="020B0609020204030204" pitchFamily="49" charset="0"/>
              </a:rPr>
              <a:t>printf</a:t>
            </a:r>
            <a:r>
              <a:rPr lang="en-US" sz="1600" dirty="0">
                <a:latin typeface="Consolas" panose="020B0609020204030204" pitchFamily="49" charset="0"/>
              </a:rPr>
              <a:t>(</a:t>
            </a:r>
            <a:r>
              <a:rPr lang="en-US" sz="1600" dirty="0">
                <a:solidFill>
                  <a:srgbClr val="C00000"/>
                </a:solidFill>
                <a:latin typeface="Consolas" panose="020B0609020204030204" pitchFamily="49" charset="0"/>
              </a:rPr>
              <a:t>"Count is now…%d\n"</a:t>
            </a:r>
            <a:r>
              <a:rPr lang="en-US" sz="1600" dirty="0">
                <a:latin typeface="Consolas" panose="020B0609020204030204" pitchFamily="49" charset="0"/>
              </a:rPr>
              <a:t>, </a:t>
            </a:r>
            <a:r>
              <a:rPr lang="en-US" sz="1600" dirty="0" err="1">
                <a:latin typeface="Consolas" panose="020B0609020204030204" pitchFamily="49" charset="0"/>
              </a:rPr>
              <a:t>i</a:t>
            </a:r>
            <a:r>
              <a:rPr lang="en-US" sz="1600" dirty="0">
                <a:latin typeface="Consolas" panose="020B0609020204030204" pitchFamily="49" charset="0"/>
              </a:rPr>
              <a:t>);</a:t>
            </a:r>
          </a:p>
          <a:p>
            <a:pPr algn="l"/>
            <a:r>
              <a:rPr lang="en-US" sz="1600" dirty="0">
                <a:latin typeface="Consolas" panose="020B0609020204030204" pitchFamily="49" charset="0"/>
              </a:rPr>
              <a:t>  }</a:t>
            </a:r>
            <a:endParaRPr lang="en-GB" sz="1600" dirty="0">
              <a:latin typeface="Consolas" panose="020B0609020204030204" pitchFamily="49" charset="0"/>
            </a:endParaRPr>
          </a:p>
          <a:p>
            <a:pPr algn="l"/>
            <a:endParaRPr lang="en-GB" sz="1600" dirty="0">
              <a:latin typeface="Consolas" panose="020B0609020204030204" pitchFamily="49" charset="0"/>
            </a:endParaRPr>
          </a:p>
        </p:txBody>
      </p:sp>
      <p:pic>
        <p:nvPicPr>
          <p:cNvPr id="21" name="Picture 20">
            <a:extLst>
              <a:ext uri="{FF2B5EF4-FFF2-40B4-BE49-F238E27FC236}">
                <a16:creationId xmlns:a16="http://schemas.microsoft.com/office/drawing/2014/main" id="{E6A8A806-D384-4A7F-BD2A-07884AC9923A}"/>
              </a:ext>
            </a:extLst>
          </p:cNvPr>
          <p:cNvPicPr>
            <a:picLocks noChangeAspect="1"/>
          </p:cNvPicPr>
          <p:nvPr/>
        </p:nvPicPr>
        <p:blipFill>
          <a:blip r:embed="rId3"/>
          <a:stretch>
            <a:fillRect/>
          </a:stretch>
        </p:blipFill>
        <p:spPr>
          <a:xfrm>
            <a:off x="11189266" y="1337900"/>
            <a:ext cx="365791" cy="379530"/>
          </a:xfrm>
          <a:prstGeom prst="rect">
            <a:avLst/>
          </a:prstGeom>
        </p:spPr>
      </p:pic>
      <p:sp>
        <p:nvSpPr>
          <p:cNvPr id="23" name="TextBox 22">
            <a:extLst>
              <a:ext uri="{FF2B5EF4-FFF2-40B4-BE49-F238E27FC236}">
                <a16:creationId xmlns:a16="http://schemas.microsoft.com/office/drawing/2014/main" id="{5D34F519-96CA-4C32-9718-98039C521F29}"/>
              </a:ext>
            </a:extLst>
          </p:cNvPr>
          <p:cNvSpPr txBox="1"/>
          <p:nvPr/>
        </p:nvSpPr>
        <p:spPr>
          <a:xfrm>
            <a:off x="4722812" y="2970701"/>
            <a:ext cx="6289876" cy="1017100"/>
          </a:xfrm>
          <a:prstGeom prst="rect">
            <a:avLst/>
          </a:prstGeom>
          <a:solidFill>
            <a:schemeClr val="tx1">
              <a:lumMod val="10000"/>
              <a:lumOff val="90000"/>
            </a:schemeClr>
          </a:solidFill>
        </p:spPr>
        <p:txBody>
          <a:bodyPr vert="horz" wrap="square" lIns="0" tIns="0" rIns="0" bIns="0" rtlCol="0" anchor="t" anchorCtr="0">
            <a:normAutofit/>
          </a:bodyPr>
          <a:lstStyle/>
          <a:p>
            <a:r>
              <a:rPr lang="nn-NO" sz="1600" b="1" dirty="0">
                <a:solidFill>
                  <a:srgbClr val="00007F"/>
                </a:solidFill>
                <a:latin typeface="Consolas" panose="020B0609020204030204" pitchFamily="49" charset="0"/>
              </a:rPr>
              <a:t>  for</a:t>
            </a:r>
            <a:r>
              <a:rPr lang="nn-NO" sz="1600" b="0" dirty="0">
                <a:solidFill>
                  <a:srgbClr val="808080"/>
                </a:solidFill>
                <a:latin typeface="Consolas" panose="020B0609020204030204" pitchFamily="49" charset="0"/>
              </a:rPr>
              <a:t> </a:t>
            </a:r>
            <a:r>
              <a:rPr lang="nn-NO" sz="1600" b="0" dirty="0">
                <a:solidFill>
                  <a:srgbClr val="000000"/>
                </a:solidFill>
                <a:latin typeface="Consolas" panose="020B0609020204030204" pitchFamily="49" charset="0"/>
              </a:rPr>
              <a:t>i</a:t>
            </a:r>
            <a:r>
              <a:rPr lang="nn-NO" sz="1600" b="0" dirty="0">
                <a:solidFill>
                  <a:srgbClr val="808080"/>
                </a:solidFill>
                <a:latin typeface="Consolas" panose="020B0609020204030204" pitchFamily="49" charset="0"/>
              </a:rPr>
              <a:t> </a:t>
            </a:r>
            <a:r>
              <a:rPr lang="nn-NO" sz="1600" b="1" dirty="0">
                <a:solidFill>
                  <a:srgbClr val="00007F"/>
                </a:solidFill>
                <a:latin typeface="Consolas" panose="020B0609020204030204" pitchFamily="49" charset="0"/>
              </a:rPr>
              <a:t>in</a:t>
            </a:r>
            <a:r>
              <a:rPr lang="nn-NO" sz="1600" b="0" dirty="0">
                <a:solidFill>
                  <a:srgbClr val="808080"/>
                </a:solidFill>
                <a:latin typeface="Consolas" panose="020B0609020204030204" pitchFamily="49" charset="0"/>
              </a:rPr>
              <a:t> </a:t>
            </a:r>
            <a:r>
              <a:rPr lang="nn-NO" sz="1600" b="0" dirty="0">
                <a:solidFill>
                  <a:srgbClr val="007F7F"/>
                </a:solidFill>
                <a:latin typeface="Consolas" panose="020B0609020204030204" pitchFamily="49" charset="0"/>
              </a:rPr>
              <a:t>0</a:t>
            </a:r>
            <a:r>
              <a:rPr lang="nn-NO" sz="1600" b="1" dirty="0">
                <a:solidFill>
                  <a:srgbClr val="000000"/>
                </a:solidFill>
                <a:latin typeface="Consolas" panose="020B0609020204030204" pitchFamily="49" charset="0"/>
              </a:rPr>
              <a:t>..</a:t>
            </a:r>
            <a:r>
              <a:rPr lang="nn-NO" sz="1600" b="0" dirty="0">
                <a:solidFill>
                  <a:srgbClr val="007F7F"/>
                </a:solidFill>
                <a:latin typeface="Consolas" panose="020B0609020204030204" pitchFamily="49" charset="0"/>
              </a:rPr>
              <a:t>4</a:t>
            </a:r>
            <a:r>
              <a:rPr lang="nn-NO" sz="1600" b="0" dirty="0">
                <a:solidFill>
                  <a:srgbClr val="808080"/>
                </a:solidFill>
                <a:latin typeface="Consolas" panose="020B0609020204030204" pitchFamily="49" charset="0"/>
              </a:rPr>
              <a:t> </a:t>
            </a:r>
            <a:r>
              <a:rPr lang="nn-NO" sz="1600" b="1" dirty="0">
                <a:solidFill>
                  <a:srgbClr val="000000"/>
                </a:solidFill>
                <a:latin typeface="Consolas" panose="020B0609020204030204" pitchFamily="49" charset="0"/>
              </a:rPr>
              <a:t>{</a:t>
            </a:r>
            <a:endParaRPr lang="nn-NO" sz="1600" b="0" dirty="0">
              <a:solidFill>
                <a:srgbClr val="808080"/>
              </a:solidFill>
              <a:latin typeface="Consolas" panose="020B0609020204030204" pitchFamily="49" charset="0"/>
            </a:endParaRPr>
          </a:p>
          <a:p>
            <a:r>
              <a:rPr lang="en-US" sz="1600" dirty="0">
                <a:solidFill>
                  <a:srgbClr val="808080"/>
                </a:solidFill>
                <a:latin typeface="Consolas" panose="020B0609020204030204" pitchFamily="49" charset="0"/>
              </a:rPr>
              <a:t>     </a:t>
            </a:r>
            <a:r>
              <a:rPr lang="en-US" sz="1600" b="0" dirty="0" err="1">
                <a:solidFill>
                  <a:srgbClr val="00B050"/>
                </a:solidFill>
                <a:latin typeface="Consolas" panose="020B0609020204030204" pitchFamily="49" charset="0"/>
              </a:rPr>
              <a:t>println</a:t>
            </a:r>
            <a:r>
              <a:rPr lang="en-US" sz="1600" b="0" dirty="0">
                <a:solidFill>
                  <a:srgbClr val="00B050"/>
                </a:solidFill>
                <a:latin typeface="Consolas" panose="020B0609020204030204" pitchFamily="49" charset="0"/>
              </a:rPr>
              <a:t>!</a:t>
            </a:r>
            <a:r>
              <a:rPr lang="en-US" sz="1600" b="1" dirty="0">
                <a:solidFill>
                  <a:srgbClr val="000000"/>
                </a:solidFill>
                <a:latin typeface="Consolas" panose="020B0609020204030204" pitchFamily="49" charset="0"/>
              </a:rPr>
              <a:t>(</a:t>
            </a:r>
            <a:r>
              <a:rPr lang="en-US" sz="1600" b="0" dirty="0">
                <a:solidFill>
                  <a:srgbClr val="7F007F"/>
                </a:solidFill>
                <a:latin typeface="Consolas" panose="020B0609020204030204" pitchFamily="49" charset="0"/>
              </a:rPr>
              <a:t>"Count is now…{}"</a:t>
            </a:r>
            <a:r>
              <a:rPr lang="en-US" sz="1600" b="1" dirty="0">
                <a:solidFill>
                  <a:srgbClr val="000000"/>
                </a:solidFill>
                <a:latin typeface="Consolas" panose="020B0609020204030204" pitchFamily="49" charset="0"/>
              </a:rPr>
              <a:t>,</a:t>
            </a:r>
            <a:r>
              <a:rPr lang="en-US" sz="1600" b="0" dirty="0">
                <a:solidFill>
                  <a:srgbClr val="808080"/>
                </a:solidFill>
                <a:latin typeface="Consolas" panose="020B0609020204030204" pitchFamily="49" charset="0"/>
              </a:rPr>
              <a:t> </a:t>
            </a:r>
            <a:r>
              <a:rPr lang="en-US" sz="1600" b="0" dirty="0" err="1">
                <a:solidFill>
                  <a:srgbClr val="000000"/>
                </a:solidFill>
                <a:latin typeface="Consolas" panose="020B0609020204030204" pitchFamily="49" charset="0"/>
              </a:rPr>
              <a:t>i</a:t>
            </a:r>
            <a:r>
              <a:rPr lang="en-US" sz="1600" b="1" dirty="0">
                <a:solidFill>
                  <a:srgbClr val="000000"/>
                </a:solidFill>
                <a:latin typeface="Consolas" panose="020B0609020204030204" pitchFamily="49" charset="0"/>
              </a:rPr>
              <a:t>);</a:t>
            </a:r>
            <a:endParaRPr lang="en-US" sz="1600" b="0" dirty="0">
              <a:solidFill>
                <a:srgbClr val="808080"/>
              </a:solidFill>
              <a:latin typeface="Consolas" panose="020B0609020204030204" pitchFamily="49" charset="0"/>
            </a:endParaRPr>
          </a:p>
          <a:p>
            <a:r>
              <a:rPr lang="en-GB" sz="1600" b="1" dirty="0">
                <a:solidFill>
                  <a:srgbClr val="000000"/>
                </a:solidFill>
                <a:latin typeface="Consolas" panose="020B0609020204030204" pitchFamily="49" charset="0"/>
              </a:rPr>
              <a:t>  }</a:t>
            </a:r>
            <a:endParaRPr lang="en-GB" sz="1600" b="0" dirty="0">
              <a:solidFill>
                <a:srgbClr val="808080"/>
              </a:solidFill>
              <a:latin typeface="Consolas" panose="020B0609020204030204" pitchFamily="49" charset="0"/>
            </a:endParaRPr>
          </a:p>
        </p:txBody>
      </p:sp>
      <p:pic>
        <p:nvPicPr>
          <p:cNvPr id="27" name="Picture 2" descr="logo">
            <a:extLst>
              <a:ext uri="{FF2B5EF4-FFF2-40B4-BE49-F238E27FC236}">
                <a16:creationId xmlns:a16="http://schemas.microsoft.com/office/drawing/2014/main" id="{4216A553-57DA-4FF8-BFC2-673E453BF4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9266" y="2970700"/>
            <a:ext cx="441370" cy="441370"/>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42FA73E6-26DF-460C-AFE5-2553DC59BE11}"/>
              </a:ext>
            </a:extLst>
          </p:cNvPr>
          <p:cNvSpPr txBox="1"/>
          <p:nvPr/>
        </p:nvSpPr>
        <p:spPr>
          <a:xfrm>
            <a:off x="8929020" y="4243418"/>
            <a:ext cx="2083668" cy="1200329"/>
          </a:xfrm>
          <a:prstGeom prst="rect">
            <a:avLst/>
          </a:prstGeom>
          <a:solidFill>
            <a:srgbClr val="000000"/>
          </a:solidFill>
        </p:spPr>
        <p:txBody>
          <a:bodyPr wrap="square">
            <a:spAutoFit/>
          </a:bodyPr>
          <a:lstStyle/>
          <a:p>
            <a:r>
              <a:rPr lang="en-US" dirty="0">
                <a:solidFill>
                  <a:schemeClr val="bg1"/>
                </a:solidFill>
                <a:latin typeface="Consolas" panose="020B0609020204030204" pitchFamily="49" charset="0"/>
              </a:rPr>
              <a:t>Count is now…0</a:t>
            </a:r>
          </a:p>
          <a:p>
            <a:r>
              <a:rPr lang="en-US" dirty="0">
                <a:solidFill>
                  <a:schemeClr val="bg1"/>
                </a:solidFill>
                <a:latin typeface="Consolas" panose="020B0609020204030204" pitchFamily="49" charset="0"/>
              </a:rPr>
              <a:t>Count is now…1</a:t>
            </a:r>
          </a:p>
          <a:p>
            <a:r>
              <a:rPr lang="en-US" dirty="0">
                <a:solidFill>
                  <a:schemeClr val="bg1"/>
                </a:solidFill>
                <a:latin typeface="Consolas" panose="020B0609020204030204" pitchFamily="49" charset="0"/>
              </a:rPr>
              <a:t>Count is now…2</a:t>
            </a:r>
          </a:p>
          <a:p>
            <a:r>
              <a:rPr lang="en-US" dirty="0">
                <a:solidFill>
                  <a:schemeClr val="bg1"/>
                </a:solidFill>
                <a:latin typeface="Consolas" panose="020B0609020204030204" pitchFamily="49" charset="0"/>
              </a:rPr>
              <a:t>Count is now…3</a:t>
            </a:r>
            <a:endParaRPr lang="en-GB" dirty="0">
              <a:solidFill>
                <a:schemeClr val="bg1"/>
              </a:solidFill>
              <a:latin typeface="Consolas" panose="020B0609020204030204" pitchFamily="49" charset="0"/>
            </a:endParaRPr>
          </a:p>
        </p:txBody>
      </p:sp>
      <p:sp>
        <p:nvSpPr>
          <p:cNvPr id="12" name="TextBox 11">
            <a:extLst>
              <a:ext uri="{FF2B5EF4-FFF2-40B4-BE49-F238E27FC236}">
                <a16:creationId xmlns:a16="http://schemas.microsoft.com/office/drawing/2014/main" id="{6091A1C0-DF6D-4DA9-A2D6-FC68D95A7A91}"/>
              </a:ext>
            </a:extLst>
          </p:cNvPr>
          <p:cNvSpPr txBox="1"/>
          <p:nvPr/>
        </p:nvSpPr>
        <p:spPr>
          <a:xfrm>
            <a:off x="7668906" y="4243418"/>
            <a:ext cx="1192213" cy="369332"/>
          </a:xfrm>
          <a:prstGeom prst="rect">
            <a:avLst/>
          </a:prstGeom>
          <a:solidFill>
            <a:srgbClr val="00B050"/>
          </a:solidFill>
        </p:spPr>
        <p:txBody>
          <a:bodyPr wrap="square">
            <a:spAutoFit/>
          </a:bodyPr>
          <a:lstStyle/>
          <a:p>
            <a:pPr algn="ctr"/>
            <a:r>
              <a:rPr lang="en-GB" dirty="0">
                <a:solidFill>
                  <a:schemeClr val="bg1"/>
                </a:solidFill>
              </a:rPr>
              <a:t>STDOUT</a:t>
            </a:r>
          </a:p>
        </p:txBody>
      </p:sp>
    </p:spTree>
    <p:extLst>
      <p:ext uri="{BB962C8B-B14F-4D97-AF65-F5344CB8AC3E}">
        <p14:creationId xmlns:p14="http://schemas.microsoft.com/office/powerpoint/2010/main" val="3103559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51930E-1CD6-4AEA-B3B8-9265415294C5}"/>
              </a:ext>
            </a:extLst>
          </p:cNvPr>
          <p:cNvSpPr>
            <a:spLocks noGrp="1"/>
          </p:cNvSpPr>
          <p:nvPr>
            <p:ph type="body" sz="quarter" idx="10"/>
          </p:nvPr>
        </p:nvSpPr>
        <p:spPr/>
        <p:txBody>
          <a:bodyPr/>
          <a:lstStyle/>
          <a:p>
            <a:r>
              <a:rPr lang="en-GB" sz="4400" cap="none" dirty="0"/>
              <a:t>for Loop (Decremental)</a:t>
            </a:r>
          </a:p>
        </p:txBody>
      </p:sp>
      <p:sp>
        <p:nvSpPr>
          <p:cNvPr id="3" name="Text Placeholder 2">
            <a:extLst>
              <a:ext uri="{FF2B5EF4-FFF2-40B4-BE49-F238E27FC236}">
                <a16:creationId xmlns:a16="http://schemas.microsoft.com/office/drawing/2014/main" id="{3F56CB33-DE9F-4B6F-8036-C8290164C4EC}"/>
              </a:ext>
            </a:extLst>
          </p:cNvPr>
          <p:cNvSpPr>
            <a:spLocks noGrp="1"/>
          </p:cNvSpPr>
          <p:nvPr>
            <p:ph type="body" sz="quarter" idx="15"/>
          </p:nvPr>
        </p:nvSpPr>
        <p:spPr>
          <a:xfrm>
            <a:off x="4722812" y="464159"/>
            <a:ext cx="7084403" cy="4094163"/>
          </a:xfrm>
        </p:spPr>
        <p:txBody>
          <a:bodyPr/>
          <a:lstStyle/>
          <a:p>
            <a:r>
              <a:rPr lang="en-GB" b="1" dirty="0"/>
              <a:t>For loop can be used to iterate one or more lines of code</a:t>
            </a:r>
          </a:p>
          <a:p>
            <a:pPr marL="285750" indent="-285750">
              <a:buFont typeface="Arial" panose="020B0604020202020204" pitchFamily="34" charset="0"/>
              <a:buChar char="•"/>
            </a:pPr>
            <a:r>
              <a:rPr lang="en-GB" dirty="0"/>
              <a:t>Similar to C family for loop, but syntax perhaps a little friendlier?</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GB" dirty="0"/>
          </a:p>
        </p:txBody>
      </p:sp>
      <p:sp>
        <p:nvSpPr>
          <p:cNvPr id="11" name="TextBox 10">
            <a:extLst>
              <a:ext uri="{FF2B5EF4-FFF2-40B4-BE49-F238E27FC236}">
                <a16:creationId xmlns:a16="http://schemas.microsoft.com/office/drawing/2014/main" id="{B1427D23-F5DA-413E-B586-E02685973B64}"/>
              </a:ext>
            </a:extLst>
          </p:cNvPr>
          <p:cNvSpPr txBox="1"/>
          <p:nvPr/>
        </p:nvSpPr>
        <p:spPr>
          <a:xfrm>
            <a:off x="4722813" y="1349984"/>
            <a:ext cx="6289876" cy="1198575"/>
          </a:xfrm>
          <a:prstGeom prst="rect">
            <a:avLst/>
          </a:prstGeom>
          <a:solidFill>
            <a:schemeClr val="accent6">
              <a:lumMod val="20000"/>
              <a:lumOff val="80000"/>
            </a:schemeClr>
          </a:solidFill>
        </p:spPr>
        <p:txBody>
          <a:bodyPr vert="horz" wrap="square" lIns="0" tIns="0" rIns="0" bIns="0" rtlCol="0" anchor="t" anchorCtr="0">
            <a:normAutofit/>
          </a:bodyPr>
          <a:lstStyle/>
          <a:p>
            <a:pPr algn="l"/>
            <a:endParaRPr lang="en-GB" sz="1600" dirty="0">
              <a:solidFill>
                <a:schemeClr val="accent3">
                  <a:lumMod val="40000"/>
                  <a:lumOff val="60000"/>
                </a:schemeClr>
              </a:solidFill>
              <a:latin typeface="Consolas" panose="020B0609020204030204" pitchFamily="49" charset="0"/>
            </a:endParaRPr>
          </a:p>
          <a:p>
            <a:pPr algn="l"/>
            <a:r>
              <a:rPr lang="en-US" sz="1600" dirty="0">
                <a:latin typeface="Consolas" panose="020B0609020204030204" pitchFamily="49" charset="0"/>
              </a:rPr>
              <a:t>  </a:t>
            </a:r>
            <a:r>
              <a:rPr lang="en-US" sz="1600" dirty="0">
                <a:solidFill>
                  <a:srgbClr val="0070C0"/>
                </a:solidFill>
                <a:latin typeface="Consolas" panose="020B0609020204030204" pitchFamily="49" charset="0"/>
              </a:rPr>
              <a:t>for</a:t>
            </a:r>
            <a:r>
              <a:rPr lang="en-US" sz="1600" dirty="0">
                <a:latin typeface="Consolas" panose="020B0609020204030204" pitchFamily="49" charset="0"/>
              </a:rPr>
              <a:t> (</a:t>
            </a:r>
            <a:r>
              <a:rPr lang="en-US" sz="1600" dirty="0" err="1">
                <a:latin typeface="Consolas" panose="020B0609020204030204" pitchFamily="49" charset="0"/>
              </a:rPr>
              <a:t>i</a:t>
            </a:r>
            <a:r>
              <a:rPr lang="en-US" sz="1600" dirty="0">
                <a:latin typeface="Consolas" panose="020B0609020204030204" pitchFamily="49" charset="0"/>
              </a:rPr>
              <a:t>=</a:t>
            </a:r>
            <a:r>
              <a:rPr lang="en-US" sz="1600" dirty="0">
                <a:solidFill>
                  <a:schemeClr val="accent3">
                    <a:lumMod val="60000"/>
                    <a:lumOff val="40000"/>
                  </a:schemeClr>
                </a:solidFill>
                <a:latin typeface="Consolas" panose="020B0609020204030204" pitchFamily="49" charset="0"/>
              </a:rPr>
              <a:t>3</a:t>
            </a:r>
            <a:r>
              <a:rPr lang="en-US" sz="1600" dirty="0">
                <a:latin typeface="Consolas" panose="020B0609020204030204" pitchFamily="49" charset="0"/>
              </a:rPr>
              <a:t>; </a:t>
            </a:r>
            <a:r>
              <a:rPr lang="en-US" sz="1600" dirty="0" err="1">
                <a:latin typeface="Consolas" panose="020B0609020204030204" pitchFamily="49" charset="0"/>
              </a:rPr>
              <a:t>i</a:t>
            </a:r>
            <a:r>
              <a:rPr lang="en-US" sz="1600" dirty="0">
                <a:latin typeface="Consolas" panose="020B0609020204030204" pitchFamily="49" charset="0"/>
              </a:rPr>
              <a:t>&gt;0; </a:t>
            </a:r>
            <a:r>
              <a:rPr lang="en-US" sz="1600" dirty="0" err="1">
                <a:latin typeface="Consolas" panose="020B0609020204030204" pitchFamily="49" charset="0"/>
              </a:rPr>
              <a:t>i</a:t>
            </a:r>
            <a:r>
              <a:rPr lang="en-US" sz="1600" dirty="0">
                <a:latin typeface="Consolas" panose="020B0609020204030204" pitchFamily="49" charset="0"/>
              </a:rPr>
              <a:t>--) {</a:t>
            </a:r>
          </a:p>
          <a:p>
            <a:pPr algn="l"/>
            <a:r>
              <a:rPr lang="en-US" sz="1600" dirty="0">
                <a:latin typeface="Consolas" panose="020B0609020204030204" pitchFamily="49" charset="0"/>
              </a:rPr>
              <a:t>     </a:t>
            </a:r>
            <a:r>
              <a:rPr lang="en-US" sz="1600" dirty="0" err="1">
                <a:latin typeface="Consolas" panose="020B0609020204030204" pitchFamily="49" charset="0"/>
              </a:rPr>
              <a:t>printf</a:t>
            </a:r>
            <a:r>
              <a:rPr lang="en-US" sz="1600" dirty="0">
                <a:latin typeface="Consolas" panose="020B0609020204030204" pitchFamily="49" charset="0"/>
              </a:rPr>
              <a:t>(</a:t>
            </a:r>
            <a:r>
              <a:rPr lang="en-US" sz="1600" dirty="0">
                <a:solidFill>
                  <a:srgbClr val="C00000"/>
                </a:solidFill>
                <a:latin typeface="Consolas" panose="020B0609020204030204" pitchFamily="49" charset="0"/>
              </a:rPr>
              <a:t>"Count is now…%d\n"</a:t>
            </a:r>
            <a:r>
              <a:rPr lang="en-US" sz="1600" dirty="0">
                <a:latin typeface="Consolas" panose="020B0609020204030204" pitchFamily="49" charset="0"/>
              </a:rPr>
              <a:t>, </a:t>
            </a:r>
            <a:r>
              <a:rPr lang="en-US" sz="1600" dirty="0" err="1">
                <a:latin typeface="Consolas" panose="020B0609020204030204" pitchFamily="49" charset="0"/>
              </a:rPr>
              <a:t>i</a:t>
            </a:r>
            <a:r>
              <a:rPr lang="en-US" sz="1600" dirty="0">
                <a:latin typeface="Consolas" panose="020B0609020204030204" pitchFamily="49" charset="0"/>
              </a:rPr>
              <a:t>);</a:t>
            </a:r>
          </a:p>
          <a:p>
            <a:pPr algn="l"/>
            <a:r>
              <a:rPr lang="en-US" sz="1600" dirty="0">
                <a:latin typeface="Consolas" panose="020B0609020204030204" pitchFamily="49" charset="0"/>
              </a:rPr>
              <a:t>  }</a:t>
            </a:r>
            <a:endParaRPr lang="en-GB" sz="1600" dirty="0">
              <a:latin typeface="Consolas" panose="020B0609020204030204" pitchFamily="49" charset="0"/>
            </a:endParaRPr>
          </a:p>
          <a:p>
            <a:pPr algn="l"/>
            <a:endParaRPr lang="en-GB" sz="1600" dirty="0">
              <a:latin typeface="Consolas" panose="020B0609020204030204" pitchFamily="49" charset="0"/>
            </a:endParaRPr>
          </a:p>
        </p:txBody>
      </p:sp>
      <p:pic>
        <p:nvPicPr>
          <p:cNvPr id="21" name="Picture 20">
            <a:extLst>
              <a:ext uri="{FF2B5EF4-FFF2-40B4-BE49-F238E27FC236}">
                <a16:creationId xmlns:a16="http://schemas.microsoft.com/office/drawing/2014/main" id="{E6A8A806-D384-4A7F-BD2A-07884AC9923A}"/>
              </a:ext>
            </a:extLst>
          </p:cNvPr>
          <p:cNvPicPr>
            <a:picLocks noChangeAspect="1"/>
          </p:cNvPicPr>
          <p:nvPr/>
        </p:nvPicPr>
        <p:blipFill>
          <a:blip r:embed="rId3"/>
          <a:stretch>
            <a:fillRect/>
          </a:stretch>
        </p:blipFill>
        <p:spPr>
          <a:xfrm>
            <a:off x="11189266" y="1337900"/>
            <a:ext cx="365791" cy="379530"/>
          </a:xfrm>
          <a:prstGeom prst="rect">
            <a:avLst/>
          </a:prstGeom>
        </p:spPr>
      </p:pic>
      <p:sp>
        <p:nvSpPr>
          <p:cNvPr id="23" name="TextBox 22">
            <a:extLst>
              <a:ext uri="{FF2B5EF4-FFF2-40B4-BE49-F238E27FC236}">
                <a16:creationId xmlns:a16="http://schemas.microsoft.com/office/drawing/2014/main" id="{5D34F519-96CA-4C32-9718-98039C521F29}"/>
              </a:ext>
            </a:extLst>
          </p:cNvPr>
          <p:cNvSpPr txBox="1"/>
          <p:nvPr/>
        </p:nvSpPr>
        <p:spPr>
          <a:xfrm>
            <a:off x="4722812" y="2970701"/>
            <a:ext cx="6289876" cy="915500"/>
          </a:xfrm>
          <a:prstGeom prst="rect">
            <a:avLst/>
          </a:prstGeom>
          <a:solidFill>
            <a:schemeClr val="tx1">
              <a:lumMod val="10000"/>
              <a:lumOff val="90000"/>
            </a:schemeClr>
          </a:solidFill>
        </p:spPr>
        <p:txBody>
          <a:bodyPr vert="horz" wrap="square" lIns="0" tIns="0" rIns="0" bIns="0" rtlCol="0" anchor="t" anchorCtr="0">
            <a:normAutofit/>
          </a:bodyPr>
          <a:lstStyle/>
          <a:p>
            <a:r>
              <a:rPr lang="nn-NO" sz="1600" b="1" dirty="0">
                <a:solidFill>
                  <a:srgbClr val="00007F"/>
                </a:solidFill>
                <a:latin typeface="Consolas" panose="020B0609020204030204" pitchFamily="49" charset="0"/>
              </a:rPr>
              <a:t>  for</a:t>
            </a:r>
            <a:r>
              <a:rPr lang="nn-NO" sz="1600" dirty="0">
                <a:solidFill>
                  <a:srgbClr val="808080"/>
                </a:solidFill>
                <a:latin typeface="Consolas" panose="020B0609020204030204" pitchFamily="49" charset="0"/>
              </a:rPr>
              <a:t> </a:t>
            </a:r>
            <a:r>
              <a:rPr lang="nn-NO" sz="1600" dirty="0">
                <a:solidFill>
                  <a:srgbClr val="000000"/>
                </a:solidFill>
                <a:latin typeface="Consolas" panose="020B0609020204030204" pitchFamily="49" charset="0"/>
              </a:rPr>
              <a:t>i</a:t>
            </a:r>
            <a:r>
              <a:rPr lang="nn-NO" sz="1600" dirty="0">
                <a:solidFill>
                  <a:srgbClr val="808080"/>
                </a:solidFill>
                <a:latin typeface="Consolas" panose="020B0609020204030204" pitchFamily="49" charset="0"/>
              </a:rPr>
              <a:t> </a:t>
            </a:r>
            <a:r>
              <a:rPr lang="nn-NO" sz="1600" b="1" dirty="0">
                <a:solidFill>
                  <a:srgbClr val="00007F"/>
                </a:solidFill>
                <a:latin typeface="Consolas" panose="020B0609020204030204" pitchFamily="49" charset="0"/>
              </a:rPr>
              <a:t>in</a:t>
            </a:r>
            <a:r>
              <a:rPr lang="nn-NO" sz="1600" dirty="0">
                <a:solidFill>
                  <a:srgbClr val="808080"/>
                </a:solidFill>
                <a:latin typeface="Consolas" panose="020B0609020204030204" pitchFamily="49" charset="0"/>
              </a:rPr>
              <a:t> </a:t>
            </a:r>
            <a:r>
              <a:rPr lang="nn-NO" sz="1600" b="1" dirty="0">
                <a:solidFill>
                  <a:srgbClr val="808080"/>
                </a:solidFill>
                <a:latin typeface="Consolas" panose="020B0609020204030204" pitchFamily="49" charset="0"/>
              </a:rPr>
              <a:t>(</a:t>
            </a:r>
            <a:r>
              <a:rPr lang="nn-NO" sz="1600" dirty="0">
                <a:solidFill>
                  <a:srgbClr val="007F7F"/>
                </a:solidFill>
                <a:latin typeface="Consolas" panose="020B0609020204030204" pitchFamily="49" charset="0"/>
              </a:rPr>
              <a:t>0</a:t>
            </a:r>
            <a:r>
              <a:rPr lang="nn-NO" sz="1600" dirty="0">
                <a:solidFill>
                  <a:srgbClr val="000000"/>
                </a:solidFill>
                <a:latin typeface="Consolas" panose="020B0609020204030204" pitchFamily="49" charset="0"/>
              </a:rPr>
              <a:t>..</a:t>
            </a:r>
            <a:r>
              <a:rPr lang="nn-NO" sz="1600" dirty="0">
                <a:solidFill>
                  <a:srgbClr val="007F7F"/>
                </a:solidFill>
                <a:latin typeface="Consolas" panose="020B0609020204030204" pitchFamily="49" charset="0"/>
              </a:rPr>
              <a:t>4</a:t>
            </a:r>
            <a:r>
              <a:rPr lang="nn-NO" sz="1600" b="1" dirty="0">
                <a:solidFill>
                  <a:srgbClr val="808080"/>
                </a:solidFill>
                <a:latin typeface="Consolas" panose="020B0609020204030204" pitchFamily="49" charset="0"/>
              </a:rPr>
              <a:t>)</a:t>
            </a:r>
            <a:r>
              <a:rPr lang="nn-NO" sz="1600" b="1" dirty="0">
                <a:solidFill>
                  <a:srgbClr val="000000"/>
                </a:solidFill>
                <a:latin typeface="Consolas" panose="020B0609020204030204" pitchFamily="49" charset="0"/>
              </a:rPr>
              <a:t>.rev() </a:t>
            </a:r>
            <a:r>
              <a:rPr lang="nn-NO" sz="1600" dirty="0">
                <a:solidFill>
                  <a:srgbClr val="000000"/>
                </a:solidFill>
                <a:latin typeface="Consolas" panose="020B0609020204030204" pitchFamily="49" charset="0"/>
              </a:rPr>
              <a:t>{</a:t>
            </a:r>
            <a:endParaRPr lang="nn-NO" sz="1600" dirty="0">
              <a:solidFill>
                <a:srgbClr val="808080"/>
              </a:solidFill>
              <a:latin typeface="Consolas" panose="020B0609020204030204" pitchFamily="49" charset="0"/>
            </a:endParaRPr>
          </a:p>
          <a:p>
            <a:r>
              <a:rPr lang="en-US" sz="1600" dirty="0">
                <a:solidFill>
                  <a:srgbClr val="808080"/>
                </a:solidFill>
                <a:latin typeface="Consolas" panose="020B0609020204030204" pitchFamily="49" charset="0"/>
              </a:rPr>
              <a:t>     </a:t>
            </a:r>
            <a:r>
              <a:rPr lang="en-US" sz="1600" dirty="0" err="1">
                <a:solidFill>
                  <a:srgbClr val="00B050"/>
                </a:solidFill>
                <a:latin typeface="Consolas" panose="020B0609020204030204" pitchFamily="49" charset="0"/>
              </a:rPr>
              <a:t>println</a:t>
            </a:r>
            <a:r>
              <a:rPr lang="en-US" sz="1600" dirty="0">
                <a:solidFill>
                  <a:srgbClr val="00B050"/>
                </a:solidFill>
                <a:latin typeface="Consolas" panose="020B0609020204030204" pitchFamily="49" charset="0"/>
              </a:rPr>
              <a:t>!</a:t>
            </a:r>
            <a:r>
              <a:rPr lang="en-US" sz="1600" dirty="0">
                <a:solidFill>
                  <a:srgbClr val="000000"/>
                </a:solidFill>
                <a:latin typeface="Consolas" panose="020B0609020204030204" pitchFamily="49" charset="0"/>
              </a:rPr>
              <a:t>(</a:t>
            </a:r>
            <a:r>
              <a:rPr lang="en-US" sz="1600" dirty="0">
                <a:solidFill>
                  <a:srgbClr val="7F007F"/>
                </a:solidFill>
                <a:latin typeface="Consolas" panose="020B0609020204030204" pitchFamily="49" charset="0"/>
              </a:rPr>
              <a:t>"Count is now…{}"</a:t>
            </a:r>
            <a:r>
              <a:rPr lang="en-US" sz="1600" dirty="0">
                <a:solidFill>
                  <a:srgbClr val="000000"/>
                </a:solidFill>
                <a:latin typeface="Consolas" panose="020B0609020204030204" pitchFamily="49" charset="0"/>
              </a:rPr>
              <a:t>,</a:t>
            </a:r>
            <a:r>
              <a:rPr lang="en-US" sz="1600" dirty="0">
                <a:solidFill>
                  <a:srgbClr val="808080"/>
                </a:solidFill>
                <a:latin typeface="Consolas" panose="020B0609020204030204" pitchFamily="49" charset="0"/>
              </a:rPr>
              <a:t> </a:t>
            </a:r>
            <a:r>
              <a:rPr lang="en-US" sz="1600" dirty="0" err="1">
                <a:solidFill>
                  <a:srgbClr val="000000"/>
                </a:solidFill>
                <a:latin typeface="Consolas" panose="020B0609020204030204" pitchFamily="49" charset="0"/>
              </a:rPr>
              <a:t>i</a:t>
            </a:r>
            <a:r>
              <a:rPr lang="en-US" sz="1600" dirty="0">
                <a:solidFill>
                  <a:srgbClr val="000000"/>
                </a:solidFill>
                <a:latin typeface="Consolas" panose="020B0609020204030204" pitchFamily="49" charset="0"/>
              </a:rPr>
              <a:t>);</a:t>
            </a:r>
            <a:endParaRPr lang="en-US" sz="1600" dirty="0">
              <a:solidFill>
                <a:srgbClr val="808080"/>
              </a:solidFill>
              <a:latin typeface="Consolas" panose="020B0609020204030204" pitchFamily="49" charset="0"/>
            </a:endParaRPr>
          </a:p>
          <a:p>
            <a:r>
              <a:rPr lang="en-GB" sz="1600" dirty="0">
                <a:solidFill>
                  <a:srgbClr val="808080"/>
                </a:solidFill>
                <a:latin typeface="Consolas" panose="020B0609020204030204" pitchFamily="49" charset="0"/>
              </a:rPr>
              <a:t>  </a:t>
            </a:r>
            <a:r>
              <a:rPr lang="en-GB" sz="1600" dirty="0">
                <a:solidFill>
                  <a:srgbClr val="000000"/>
                </a:solidFill>
                <a:latin typeface="Consolas" panose="020B0609020204030204" pitchFamily="49" charset="0"/>
              </a:rPr>
              <a:t>}</a:t>
            </a:r>
            <a:endParaRPr lang="en-GB" sz="1600" dirty="0">
              <a:solidFill>
                <a:srgbClr val="808080"/>
              </a:solidFill>
              <a:latin typeface="Consolas" panose="020B0609020204030204" pitchFamily="49" charset="0"/>
            </a:endParaRPr>
          </a:p>
        </p:txBody>
      </p:sp>
      <p:pic>
        <p:nvPicPr>
          <p:cNvPr id="27" name="Picture 2" descr="logo">
            <a:extLst>
              <a:ext uri="{FF2B5EF4-FFF2-40B4-BE49-F238E27FC236}">
                <a16:creationId xmlns:a16="http://schemas.microsoft.com/office/drawing/2014/main" id="{4216A553-57DA-4FF8-BFC2-673E453BF4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9266" y="2970700"/>
            <a:ext cx="441370" cy="441370"/>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42FA73E6-26DF-460C-AFE5-2553DC59BE11}"/>
              </a:ext>
            </a:extLst>
          </p:cNvPr>
          <p:cNvSpPr txBox="1"/>
          <p:nvPr/>
        </p:nvSpPr>
        <p:spPr>
          <a:xfrm>
            <a:off x="8929021" y="4169229"/>
            <a:ext cx="2083668" cy="1200329"/>
          </a:xfrm>
          <a:prstGeom prst="rect">
            <a:avLst/>
          </a:prstGeom>
          <a:solidFill>
            <a:srgbClr val="000000"/>
          </a:solidFill>
        </p:spPr>
        <p:txBody>
          <a:bodyPr wrap="square">
            <a:spAutoFit/>
          </a:bodyPr>
          <a:lstStyle/>
          <a:p>
            <a:r>
              <a:rPr lang="en-US" dirty="0">
                <a:solidFill>
                  <a:schemeClr val="bg1"/>
                </a:solidFill>
                <a:latin typeface="Consolas" panose="020B0609020204030204" pitchFamily="49" charset="0"/>
              </a:rPr>
              <a:t>Count is now…3</a:t>
            </a:r>
          </a:p>
          <a:p>
            <a:r>
              <a:rPr lang="en-US" dirty="0">
                <a:solidFill>
                  <a:schemeClr val="bg1"/>
                </a:solidFill>
                <a:latin typeface="Consolas" panose="020B0609020204030204" pitchFamily="49" charset="0"/>
              </a:rPr>
              <a:t>Count is now…2</a:t>
            </a:r>
          </a:p>
          <a:p>
            <a:r>
              <a:rPr lang="en-US" dirty="0">
                <a:solidFill>
                  <a:schemeClr val="bg1"/>
                </a:solidFill>
                <a:latin typeface="Consolas" panose="020B0609020204030204" pitchFamily="49" charset="0"/>
              </a:rPr>
              <a:t>Count is now…1</a:t>
            </a:r>
          </a:p>
          <a:p>
            <a:r>
              <a:rPr lang="en-US" dirty="0">
                <a:solidFill>
                  <a:schemeClr val="bg1"/>
                </a:solidFill>
                <a:latin typeface="Consolas" panose="020B0609020204030204" pitchFamily="49" charset="0"/>
              </a:rPr>
              <a:t>Count is now…0</a:t>
            </a:r>
            <a:endParaRPr lang="en-GB" dirty="0">
              <a:solidFill>
                <a:schemeClr val="bg1"/>
              </a:solidFill>
              <a:latin typeface="Consolas" panose="020B0609020204030204" pitchFamily="49" charset="0"/>
            </a:endParaRPr>
          </a:p>
        </p:txBody>
      </p:sp>
      <p:sp>
        <p:nvSpPr>
          <p:cNvPr id="12" name="TextBox 11">
            <a:extLst>
              <a:ext uri="{FF2B5EF4-FFF2-40B4-BE49-F238E27FC236}">
                <a16:creationId xmlns:a16="http://schemas.microsoft.com/office/drawing/2014/main" id="{6091A1C0-DF6D-4DA9-A2D6-FC68D95A7A91}"/>
              </a:ext>
            </a:extLst>
          </p:cNvPr>
          <p:cNvSpPr txBox="1"/>
          <p:nvPr/>
        </p:nvSpPr>
        <p:spPr>
          <a:xfrm>
            <a:off x="7640818" y="4188990"/>
            <a:ext cx="1192213" cy="369332"/>
          </a:xfrm>
          <a:prstGeom prst="rect">
            <a:avLst/>
          </a:prstGeom>
          <a:solidFill>
            <a:srgbClr val="00B050"/>
          </a:solidFill>
        </p:spPr>
        <p:txBody>
          <a:bodyPr wrap="square">
            <a:spAutoFit/>
          </a:bodyPr>
          <a:lstStyle/>
          <a:p>
            <a:pPr algn="ctr"/>
            <a:r>
              <a:rPr lang="en-GB" dirty="0">
                <a:solidFill>
                  <a:schemeClr val="bg1"/>
                </a:solidFill>
              </a:rPr>
              <a:t>STDOUT</a:t>
            </a:r>
          </a:p>
        </p:txBody>
      </p:sp>
      <p:sp>
        <p:nvSpPr>
          <p:cNvPr id="5" name="TextBox 4">
            <a:extLst>
              <a:ext uri="{FF2B5EF4-FFF2-40B4-BE49-F238E27FC236}">
                <a16:creationId xmlns:a16="http://schemas.microsoft.com/office/drawing/2014/main" id="{231B0DA2-9C94-E176-ED93-44A199FA337D}"/>
              </a:ext>
            </a:extLst>
          </p:cNvPr>
          <p:cNvSpPr txBox="1"/>
          <p:nvPr/>
        </p:nvSpPr>
        <p:spPr>
          <a:xfrm>
            <a:off x="4722811" y="5520100"/>
            <a:ext cx="6832245" cy="923330"/>
          </a:xfrm>
          <a:prstGeom prst="rect">
            <a:avLst/>
          </a:prstGeom>
          <a:noFill/>
        </p:spPr>
        <p:txBody>
          <a:bodyPr wrap="square">
            <a:spAutoFit/>
          </a:bodyPr>
          <a:lstStyle/>
          <a:p>
            <a:pPr marL="285750" indent="-285750">
              <a:buFont typeface="Arial" panose="020B0604020202020204" pitchFamily="34" charset="0"/>
              <a:buChar char="•"/>
            </a:pPr>
            <a:endParaRPr lang="en-GB" dirty="0"/>
          </a:p>
          <a:p>
            <a:r>
              <a:rPr lang="en-GB" b="1" dirty="0"/>
              <a:t>Note.</a:t>
            </a:r>
          </a:p>
          <a:p>
            <a:r>
              <a:rPr lang="en-GB" dirty="0"/>
              <a:t>The range must be enclosed in parentheses.</a:t>
            </a:r>
          </a:p>
        </p:txBody>
      </p:sp>
    </p:spTree>
    <p:extLst>
      <p:ext uri="{BB962C8B-B14F-4D97-AF65-F5344CB8AC3E}">
        <p14:creationId xmlns:p14="http://schemas.microsoft.com/office/powerpoint/2010/main" val="1307818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DD0E05A-B18A-A645-944D-17FF0EFFC0B3}"/>
              </a:ext>
            </a:extLst>
          </p:cNvPr>
          <p:cNvSpPr>
            <a:spLocks noGrp="1"/>
          </p:cNvSpPr>
          <p:nvPr>
            <p:ph type="body" sz="quarter" idx="10"/>
          </p:nvPr>
        </p:nvSpPr>
        <p:spPr/>
        <p:txBody>
          <a:bodyPr/>
          <a:lstStyle/>
          <a:p>
            <a:r>
              <a:rPr lang="en-GB" sz="2800" cap="none" dirty="0"/>
              <a:t>Program Flow</a:t>
            </a:r>
          </a:p>
        </p:txBody>
      </p:sp>
      <p:sp>
        <p:nvSpPr>
          <p:cNvPr id="7" name="Text Placeholder 6">
            <a:extLst>
              <a:ext uri="{FF2B5EF4-FFF2-40B4-BE49-F238E27FC236}">
                <a16:creationId xmlns:a16="http://schemas.microsoft.com/office/drawing/2014/main" id="{29D3CE4F-DE19-6949-B03D-93E4E80BFF86}"/>
              </a:ext>
            </a:extLst>
          </p:cNvPr>
          <p:cNvSpPr>
            <a:spLocks noGrp="1"/>
          </p:cNvSpPr>
          <p:nvPr>
            <p:ph type="body" sz="quarter" idx="15"/>
          </p:nvPr>
        </p:nvSpPr>
        <p:spPr>
          <a:xfrm>
            <a:off x="5037138" y="229913"/>
            <a:ext cx="2901950" cy="5214235"/>
          </a:xfrm>
        </p:spPr>
        <p:txBody>
          <a:bodyPr/>
          <a:lstStyle/>
          <a:p>
            <a:r>
              <a:rPr lang="en-US" dirty="0">
                <a:solidFill>
                  <a:srgbClr val="000000"/>
                </a:solidFill>
              </a:rPr>
              <a:t>Learning Journey:</a:t>
            </a:r>
          </a:p>
          <a:p>
            <a:pPr lvl="1"/>
            <a:r>
              <a:rPr lang="en-GB" sz="1100" dirty="0">
                <a:solidFill>
                  <a:srgbClr val="000000"/>
                </a:solidFill>
              </a:rPr>
              <a:t>C Program Flow – an overview</a:t>
            </a:r>
          </a:p>
          <a:p>
            <a:pPr lvl="1"/>
            <a:r>
              <a:rPr lang="en-GB" sz="1100" dirty="0">
                <a:solidFill>
                  <a:srgbClr val="000000"/>
                </a:solidFill>
              </a:rPr>
              <a:t>Rust Selection Techniques</a:t>
            </a:r>
          </a:p>
          <a:p>
            <a:pPr lvl="1"/>
            <a:r>
              <a:rPr lang="en-GB" sz="1100" dirty="0">
                <a:solidFill>
                  <a:srgbClr val="000000"/>
                </a:solidFill>
              </a:rPr>
              <a:t>Simple if Statements</a:t>
            </a:r>
          </a:p>
          <a:p>
            <a:pPr lvl="1"/>
            <a:r>
              <a:rPr lang="en-GB" sz="1100" dirty="0">
                <a:solidFill>
                  <a:srgbClr val="000000"/>
                </a:solidFill>
              </a:rPr>
              <a:t>Compound Operators</a:t>
            </a:r>
          </a:p>
          <a:p>
            <a:pPr lvl="1"/>
            <a:r>
              <a:rPr lang="en-GB" sz="1100" dirty="0">
                <a:solidFill>
                  <a:srgbClr val="000000"/>
                </a:solidFill>
              </a:rPr>
              <a:t>if…else statements</a:t>
            </a:r>
          </a:p>
          <a:p>
            <a:pPr lvl="1"/>
            <a:r>
              <a:rPr lang="en-GB" sz="1100" dirty="0">
                <a:solidFill>
                  <a:srgbClr val="000000"/>
                </a:solidFill>
              </a:rPr>
              <a:t>Nested ifs</a:t>
            </a:r>
          </a:p>
          <a:p>
            <a:pPr lvl="1"/>
            <a:r>
              <a:rPr lang="en-GB" sz="1100" dirty="0">
                <a:solidFill>
                  <a:srgbClr val="000000"/>
                </a:solidFill>
              </a:rPr>
              <a:t>Warnings: Condition operator and Ternary operators</a:t>
            </a:r>
          </a:p>
          <a:p>
            <a:pPr marL="0" lvl="1" indent="0">
              <a:buNone/>
            </a:pPr>
            <a:r>
              <a:rPr lang="en-GB" sz="1600" dirty="0">
                <a:solidFill>
                  <a:srgbClr val="000000"/>
                </a:solidFill>
              </a:rPr>
              <a:t>Rust Lab #1</a:t>
            </a:r>
          </a:p>
          <a:p>
            <a:pPr lvl="1"/>
            <a:r>
              <a:rPr lang="en-GB" sz="1100" dirty="0">
                <a:solidFill>
                  <a:srgbClr val="000000"/>
                </a:solidFill>
              </a:rPr>
              <a:t>Conditional Variable Assignment</a:t>
            </a:r>
          </a:p>
          <a:p>
            <a:pPr marL="0" lvl="1" indent="0">
              <a:buNone/>
            </a:pPr>
            <a:r>
              <a:rPr lang="en-GB" sz="1600" dirty="0">
                <a:solidFill>
                  <a:srgbClr val="000000"/>
                </a:solidFill>
              </a:rPr>
              <a:t>Rust Lab #2</a:t>
            </a:r>
          </a:p>
          <a:p>
            <a:pPr lvl="1">
              <a:lnSpc>
                <a:spcPct val="100000"/>
              </a:lnSpc>
              <a:buSzPct val="115000"/>
            </a:pPr>
            <a:r>
              <a:rPr lang="en-GB" sz="1100" dirty="0">
                <a:solidFill>
                  <a:srgbClr val="000000"/>
                </a:solidFill>
              </a:rPr>
              <a:t>Rust Iteration Techniques</a:t>
            </a:r>
          </a:p>
          <a:p>
            <a:pPr lvl="1">
              <a:lnSpc>
                <a:spcPct val="100000"/>
              </a:lnSpc>
              <a:buSzPct val="115000"/>
            </a:pPr>
            <a:r>
              <a:rPr lang="en-GB" sz="1100" dirty="0">
                <a:solidFill>
                  <a:srgbClr val="000000"/>
                </a:solidFill>
              </a:rPr>
              <a:t>for loop (incremental/decremental)</a:t>
            </a:r>
          </a:p>
          <a:p>
            <a:pPr lvl="1">
              <a:lnSpc>
                <a:spcPct val="100000"/>
              </a:lnSpc>
              <a:buSzPct val="115000"/>
            </a:pPr>
            <a:r>
              <a:rPr lang="en-GB" sz="1100" dirty="0">
                <a:solidFill>
                  <a:srgbClr val="000000"/>
                </a:solidFill>
              </a:rPr>
              <a:t>for loop and arrays</a:t>
            </a:r>
          </a:p>
          <a:p>
            <a:pPr lvl="1">
              <a:lnSpc>
                <a:spcPct val="100000"/>
              </a:lnSpc>
              <a:buSzPct val="115000"/>
            </a:pPr>
            <a:r>
              <a:rPr lang="en-GB" sz="1100" dirty="0">
                <a:solidFill>
                  <a:srgbClr val="000000"/>
                </a:solidFill>
              </a:rPr>
              <a:t>while loop</a:t>
            </a:r>
          </a:p>
          <a:p>
            <a:pPr lvl="1">
              <a:lnSpc>
                <a:spcPct val="100000"/>
              </a:lnSpc>
              <a:buSzPct val="115000"/>
            </a:pPr>
            <a:r>
              <a:rPr lang="en-GB" sz="1100" dirty="0">
                <a:solidFill>
                  <a:srgbClr val="000000"/>
                </a:solidFill>
              </a:rPr>
              <a:t>loop</a:t>
            </a:r>
          </a:p>
          <a:p>
            <a:pPr lvl="1">
              <a:lnSpc>
                <a:spcPct val="100000"/>
              </a:lnSpc>
              <a:buSzPct val="115000"/>
            </a:pPr>
            <a:r>
              <a:rPr lang="en-GB" sz="1100" dirty="0">
                <a:solidFill>
                  <a:srgbClr val="000000"/>
                </a:solidFill>
              </a:rPr>
              <a:t>break and continue</a:t>
            </a:r>
          </a:p>
          <a:p>
            <a:pPr lvl="1">
              <a:lnSpc>
                <a:spcPct val="100000"/>
              </a:lnSpc>
              <a:buSzPct val="115000"/>
            </a:pPr>
            <a:r>
              <a:rPr lang="en-GB" sz="1100" dirty="0">
                <a:solidFill>
                  <a:srgbClr val="000000"/>
                </a:solidFill>
              </a:rPr>
              <a:t>Iteration use cases</a:t>
            </a:r>
          </a:p>
          <a:p>
            <a:pPr marL="0" lvl="1" indent="0">
              <a:buNone/>
            </a:pPr>
            <a:r>
              <a:rPr lang="en-GB" sz="1600" dirty="0">
                <a:solidFill>
                  <a:srgbClr val="000000"/>
                </a:solidFill>
              </a:rPr>
              <a:t>Rust Lab #3</a:t>
            </a:r>
          </a:p>
          <a:p>
            <a:pPr marL="0" lvl="1" indent="0">
              <a:lnSpc>
                <a:spcPct val="100000"/>
              </a:lnSpc>
              <a:buSzPct val="115000"/>
              <a:buNone/>
            </a:pPr>
            <a:r>
              <a:rPr lang="en-GB" sz="1600" dirty="0">
                <a:solidFill>
                  <a:srgbClr val="000000"/>
                </a:solidFill>
              </a:rPr>
              <a:t>Summary</a:t>
            </a:r>
            <a:endParaRPr lang="en-GB" sz="1100" dirty="0">
              <a:solidFill>
                <a:srgbClr val="000000"/>
              </a:solidFill>
            </a:endParaRPr>
          </a:p>
          <a:p>
            <a:pPr marL="0" lvl="1" indent="0">
              <a:lnSpc>
                <a:spcPct val="100000"/>
              </a:lnSpc>
              <a:buSzPct val="115000"/>
              <a:buNone/>
            </a:pPr>
            <a:r>
              <a:rPr lang="en-GB" sz="1600" dirty="0">
                <a:solidFill>
                  <a:srgbClr val="000000"/>
                </a:solidFill>
              </a:rPr>
              <a:t>Appendices:</a:t>
            </a:r>
          </a:p>
          <a:p>
            <a:pPr lvl="1"/>
            <a:r>
              <a:rPr lang="en-GB" sz="1100" dirty="0">
                <a:solidFill>
                  <a:srgbClr val="000000"/>
                </a:solidFill>
              </a:rPr>
              <a:t>Rust Keywords</a:t>
            </a:r>
          </a:p>
          <a:p>
            <a:pPr lvl="1"/>
            <a:r>
              <a:rPr lang="en-GB" sz="1100" dirty="0">
                <a:solidFill>
                  <a:srgbClr val="000000"/>
                </a:solidFill>
              </a:rPr>
              <a:t>Miscellaneous</a:t>
            </a:r>
          </a:p>
        </p:txBody>
      </p:sp>
      <p:sp>
        <p:nvSpPr>
          <p:cNvPr id="8" name="Text Placeholder 7">
            <a:extLst>
              <a:ext uri="{FF2B5EF4-FFF2-40B4-BE49-F238E27FC236}">
                <a16:creationId xmlns:a16="http://schemas.microsoft.com/office/drawing/2014/main" id="{D7486AB7-096E-D04F-B45E-AE79D474F56D}"/>
              </a:ext>
            </a:extLst>
          </p:cNvPr>
          <p:cNvSpPr>
            <a:spLocks noGrp="1"/>
          </p:cNvSpPr>
          <p:nvPr>
            <p:ph type="body" sz="quarter" idx="16"/>
          </p:nvPr>
        </p:nvSpPr>
        <p:spPr>
          <a:xfrm>
            <a:off x="8458200" y="229913"/>
            <a:ext cx="3168497" cy="5214235"/>
          </a:xfrm>
        </p:spPr>
        <p:txBody>
          <a:bodyPr/>
          <a:lstStyle/>
          <a:p>
            <a:r>
              <a:rPr lang="en-US" dirty="0">
                <a:solidFill>
                  <a:srgbClr val="000000"/>
                </a:solidFill>
              </a:rPr>
              <a:t>Learning Outcomes:</a:t>
            </a:r>
          </a:p>
          <a:p>
            <a:pPr lvl="1"/>
            <a:r>
              <a:rPr lang="en-US" sz="1100" dirty="0">
                <a:solidFill>
                  <a:srgbClr val="000000"/>
                </a:solidFill>
              </a:rPr>
              <a:t>Identify Rust language components which enable selections</a:t>
            </a:r>
          </a:p>
          <a:p>
            <a:pPr lvl="1"/>
            <a:r>
              <a:rPr lang="en-US" sz="1100" dirty="0">
                <a:solidFill>
                  <a:srgbClr val="000000"/>
                </a:solidFill>
              </a:rPr>
              <a:t>Identify Rust language components which enable different forms of iteration</a:t>
            </a:r>
          </a:p>
          <a:p>
            <a:pPr lvl="1"/>
            <a:r>
              <a:rPr lang="en-US" sz="1100" dirty="0">
                <a:solidFill>
                  <a:srgbClr val="000000"/>
                </a:solidFill>
              </a:rPr>
              <a:t>Create Rust solutions which make use of all three program constructs appropriately: sequence, selection and iteration.</a:t>
            </a:r>
          </a:p>
          <a:p>
            <a:pPr marL="171450" indent="-171450">
              <a:buFont typeface="Arial" panose="020B0604020202020204" pitchFamily="34" charset="0"/>
              <a:buChar char="•"/>
            </a:pPr>
            <a:endParaRPr lang="en-US" sz="900" dirty="0">
              <a:solidFill>
                <a:srgbClr val="000000"/>
              </a:solidFill>
            </a:endParaRPr>
          </a:p>
        </p:txBody>
      </p:sp>
    </p:spTree>
    <p:extLst>
      <p:ext uri="{BB962C8B-B14F-4D97-AF65-F5344CB8AC3E}">
        <p14:creationId xmlns:p14="http://schemas.microsoft.com/office/powerpoint/2010/main" val="2893520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51930E-1CD6-4AEA-B3B8-9265415294C5}"/>
              </a:ext>
            </a:extLst>
          </p:cNvPr>
          <p:cNvSpPr>
            <a:spLocks noGrp="1"/>
          </p:cNvSpPr>
          <p:nvPr>
            <p:ph type="body" sz="quarter" idx="10"/>
          </p:nvPr>
        </p:nvSpPr>
        <p:spPr/>
        <p:txBody>
          <a:bodyPr/>
          <a:lstStyle/>
          <a:p>
            <a:r>
              <a:rPr lang="en-GB" cap="none" dirty="0"/>
              <a:t>for Loop and Arrays</a:t>
            </a:r>
          </a:p>
        </p:txBody>
      </p:sp>
      <p:sp>
        <p:nvSpPr>
          <p:cNvPr id="3" name="Text Placeholder 2">
            <a:extLst>
              <a:ext uri="{FF2B5EF4-FFF2-40B4-BE49-F238E27FC236}">
                <a16:creationId xmlns:a16="http://schemas.microsoft.com/office/drawing/2014/main" id="{3F56CB33-DE9F-4B6F-8036-C8290164C4EC}"/>
              </a:ext>
            </a:extLst>
          </p:cNvPr>
          <p:cNvSpPr>
            <a:spLocks noGrp="1"/>
          </p:cNvSpPr>
          <p:nvPr>
            <p:ph type="body" sz="quarter" idx="15"/>
          </p:nvPr>
        </p:nvSpPr>
        <p:spPr>
          <a:xfrm>
            <a:off x="4722812" y="464159"/>
            <a:ext cx="7084403" cy="4094163"/>
          </a:xfrm>
        </p:spPr>
        <p:txBody>
          <a:bodyPr/>
          <a:lstStyle/>
          <a:p>
            <a:r>
              <a:rPr lang="en-GB" b="1" dirty="0"/>
              <a:t>Rust's for loop is also capable of iterating over a collection such as an array. </a:t>
            </a:r>
          </a:p>
          <a:p>
            <a:endParaRPr lang="en-GB" b="1" dirty="0"/>
          </a:p>
          <a:p>
            <a:r>
              <a:rPr lang="en-GB" b="1" dirty="0"/>
              <a:t>Not having an "enhanced" for loop, C typically uses an incremental index to walk the array:</a:t>
            </a:r>
          </a:p>
          <a:p>
            <a:endParaRPr lang="en-GB" b="1" dirty="0"/>
          </a:p>
          <a:p>
            <a:endParaRPr lang="en-GB" b="1" dirty="0"/>
          </a:p>
          <a:p>
            <a:endParaRPr lang="en-GB" b="1" dirty="0"/>
          </a:p>
          <a:p>
            <a:endParaRPr lang="en-GB" b="1" dirty="0"/>
          </a:p>
          <a:p>
            <a:endParaRPr lang="en-GB" b="1" dirty="0"/>
          </a:p>
          <a:p>
            <a:r>
              <a:rPr lang="en-GB" b="1" dirty="0"/>
              <a:t>In Rust, iterators make this a little easier…</a:t>
            </a:r>
          </a:p>
          <a:p>
            <a:endParaRPr lang="en-GB" b="1" dirty="0"/>
          </a:p>
          <a:p>
            <a:endParaRPr lang="en-GB" b="1" dirty="0"/>
          </a:p>
          <a:p>
            <a:endParaRPr lang="en-GB" b="1" dirty="0"/>
          </a:p>
          <a:p>
            <a:endParaRPr lang="en-GB" b="1" dirty="0"/>
          </a:p>
          <a:p>
            <a:endParaRPr lang="en-GB" b="1" dirty="0"/>
          </a:p>
          <a:p>
            <a:endParaRPr lang="en-GB" b="1" dirty="0"/>
          </a:p>
          <a:p>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GB" dirty="0"/>
          </a:p>
        </p:txBody>
      </p:sp>
      <p:sp>
        <p:nvSpPr>
          <p:cNvPr id="11" name="TextBox 10">
            <a:extLst>
              <a:ext uri="{FF2B5EF4-FFF2-40B4-BE49-F238E27FC236}">
                <a16:creationId xmlns:a16="http://schemas.microsoft.com/office/drawing/2014/main" id="{B1427D23-F5DA-413E-B586-E02685973B64}"/>
              </a:ext>
            </a:extLst>
          </p:cNvPr>
          <p:cNvSpPr txBox="1"/>
          <p:nvPr/>
        </p:nvSpPr>
        <p:spPr>
          <a:xfrm>
            <a:off x="4722811" y="2047883"/>
            <a:ext cx="6289876" cy="1198575"/>
          </a:xfrm>
          <a:prstGeom prst="rect">
            <a:avLst/>
          </a:prstGeom>
          <a:solidFill>
            <a:schemeClr val="accent6">
              <a:lumMod val="20000"/>
              <a:lumOff val="80000"/>
            </a:schemeClr>
          </a:solidFill>
        </p:spPr>
        <p:txBody>
          <a:bodyPr vert="horz" wrap="square" lIns="0" tIns="0" rIns="0" bIns="0" rtlCol="0" anchor="t" anchorCtr="0">
            <a:normAutofit lnSpcReduction="10000"/>
          </a:bodyPr>
          <a:lstStyle/>
          <a:p>
            <a:pPr algn="l"/>
            <a:r>
              <a:rPr lang="en-GB" sz="1600" dirty="0">
                <a:solidFill>
                  <a:schemeClr val="accent3">
                    <a:lumMod val="40000"/>
                    <a:lumOff val="60000"/>
                  </a:schemeClr>
                </a:solidFill>
                <a:latin typeface="Consolas" panose="020B0609020204030204" pitchFamily="49" charset="0"/>
              </a:rPr>
              <a:t> </a:t>
            </a:r>
            <a:r>
              <a:rPr lang="en-GB" sz="1600" dirty="0">
                <a:solidFill>
                  <a:srgbClr val="0070C0"/>
                </a:solidFill>
                <a:latin typeface="Consolas" panose="020B0609020204030204" pitchFamily="49" charset="0"/>
              </a:rPr>
              <a:t> int </a:t>
            </a:r>
            <a:r>
              <a:rPr lang="en-GB" sz="1600" dirty="0">
                <a:latin typeface="Consolas" panose="020B0609020204030204" pitchFamily="49" charset="0"/>
              </a:rPr>
              <a:t>data[4] = {10,20,30,40};</a:t>
            </a:r>
          </a:p>
          <a:p>
            <a:pPr algn="l"/>
            <a:endParaRPr lang="en-GB" sz="1600" dirty="0">
              <a:latin typeface="Consolas" panose="020B0609020204030204" pitchFamily="49" charset="0"/>
            </a:endParaRPr>
          </a:p>
          <a:p>
            <a:pPr algn="l"/>
            <a:r>
              <a:rPr lang="en-US" sz="1600" dirty="0">
                <a:latin typeface="Consolas" panose="020B0609020204030204" pitchFamily="49" charset="0"/>
              </a:rPr>
              <a:t>  </a:t>
            </a:r>
            <a:r>
              <a:rPr lang="en-US" sz="1600" dirty="0">
                <a:solidFill>
                  <a:srgbClr val="0070C0"/>
                </a:solidFill>
                <a:latin typeface="Consolas" panose="020B0609020204030204" pitchFamily="49" charset="0"/>
              </a:rPr>
              <a:t>for</a:t>
            </a:r>
            <a:r>
              <a:rPr lang="en-US" sz="1600" dirty="0">
                <a:latin typeface="Consolas" panose="020B0609020204030204" pitchFamily="49" charset="0"/>
              </a:rPr>
              <a:t> (</a:t>
            </a:r>
            <a:r>
              <a:rPr lang="en-US" sz="1600" dirty="0" err="1">
                <a:latin typeface="Consolas" panose="020B0609020204030204" pitchFamily="49" charset="0"/>
              </a:rPr>
              <a:t>i</a:t>
            </a:r>
            <a:r>
              <a:rPr lang="en-US" sz="1600" dirty="0">
                <a:latin typeface="Consolas" panose="020B0609020204030204" pitchFamily="49" charset="0"/>
              </a:rPr>
              <a:t>=</a:t>
            </a:r>
            <a:r>
              <a:rPr lang="en-US" sz="1600" dirty="0">
                <a:solidFill>
                  <a:schemeClr val="accent3">
                    <a:lumMod val="60000"/>
                    <a:lumOff val="40000"/>
                  </a:schemeClr>
                </a:solidFill>
                <a:latin typeface="Consolas" panose="020B0609020204030204" pitchFamily="49" charset="0"/>
              </a:rPr>
              <a:t>0</a:t>
            </a:r>
            <a:r>
              <a:rPr lang="en-US" sz="1600" dirty="0">
                <a:latin typeface="Consolas" panose="020B0609020204030204" pitchFamily="49" charset="0"/>
              </a:rPr>
              <a:t>; </a:t>
            </a:r>
            <a:r>
              <a:rPr lang="en-US" sz="1600" dirty="0" err="1">
                <a:latin typeface="Consolas" panose="020B0609020204030204" pitchFamily="49" charset="0"/>
              </a:rPr>
              <a:t>i</a:t>
            </a:r>
            <a:r>
              <a:rPr lang="en-US" sz="1600" dirty="0">
                <a:latin typeface="Consolas" panose="020B0609020204030204" pitchFamily="49" charset="0"/>
              </a:rPr>
              <a:t>&lt;</a:t>
            </a:r>
            <a:r>
              <a:rPr lang="en-US" sz="1600" dirty="0">
                <a:solidFill>
                  <a:schemeClr val="accent3">
                    <a:lumMod val="60000"/>
                    <a:lumOff val="40000"/>
                  </a:schemeClr>
                </a:solidFill>
                <a:latin typeface="Consolas" panose="020B0609020204030204" pitchFamily="49" charset="0"/>
              </a:rPr>
              <a:t>4</a:t>
            </a:r>
            <a:r>
              <a:rPr lang="en-US" sz="1600" dirty="0">
                <a:latin typeface="Consolas" panose="020B0609020204030204" pitchFamily="49" charset="0"/>
              </a:rPr>
              <a:t>; </a:t>
            </a:r>
            <a:r>
              <a:rPr lang="en-US" sz="1600" dirty="0" err="1">
                <a:latin typeface="Consolas" panose="020B0609020204030204" pitchFamily="49" charset="0"/>
              </a:rPr>
              <a:t>i</a:t>
            </a:r>
            <a:r>
              <a:rPr lang="en-US" sz="1600" dirty="0">
                <a:latin typeface="Consolas" panose="020B0609020204030204" pitchFamily="49" charset="0"/>
              </a:rPr>
              <a:t>++) {</a:t>
            </a:r>
          </a:p>
          <a:p>
            <a:pPr algn="l"/>
            <a:r>
              <a:rPr lang="en-US" sz="1600" dirty="0">
                <a:latin typeface="Consolas" panose="020B0609020204030204" pitchFamily="49" charset="0"/>
              </a:rPr>
              <a:t>     </a:t>
            </a:r>
            <a:r>
              <a:rPr lang="en-US" sz="1600" dirty="0" err="1">
                <a:latin typeface="Consolas" panose="020B0609020204030204" pitchFamily="49" charset="0"/>
              </a:rPr>
              <a:t>printf</a:t>
            </a:r>
            <a:r>
              <a:rPr lang="en-US" sz="1600" dirty="0">
                <a:latin typeface="Consolas" panose="020B0609020204030204" pitchFamily="49" charset="0"/>
              </a:rPr>
              <a:t>(</a:t>
            </a:r>
            <a:r>
              <a:rPr lang="en-US" sz="1600" dirty="0">
                <a:solidFill>
                  <a:srgbClr val="C00000"/>
                </a:solidFill>
                <a:latin typeface="Consolas" panose="020B0609020204030204" pitchFamily="49" charset="0"/>
              </a:rPr>
              <a:t>"Value %d is %d\n"</a:t>
            </a:r>
            <a:r>
              <a:rPr lang="en-US" sz="1600" dirty="0">
                <a:latin typeface="Consolas" panose="020B0609020204030204" pitchFamily="49" charset="0"/>
              </a:rPr>
              <a:t>, </a:t>
            </a:r>
            <a:r>
              <a:rPr lang="en-US" sz="1600" dirty="0" err="1">
                <a:latin typeface="Consolas" panose="020B0609020204030204" pitchFamily="49" charset="0"/>
              </a:rPr>
              <a:t>i</a:t>
            </a:r>
            <a:r>
              <a:rPr lang="en-US" sz="1600" dirty="0">
                <a:latin typeface="Consolas" panose="020B0609020204030204" pitchFamily="49" charset="0"/>
              </a:rPr>
              <a:t>, data[</a:t>
            </a:r>
            <a:r>
              <a:rPr lang="en-US" sz="1600" dirty="0" err="1">
                <a:latin typeface="Consolas" panose="020B0609020204030204" pitchFamily="49" charset="0"/>
              </a:rPr>
              <a:t>i</a:t>
            </a:r>
            <a:r>
              <a:rPr lang="en-US" sz="1600" dirty="0">
                <a:latin typeface="Consolas" panose="020B0609020204030204" pitchFamily="49" charset="0"/>
              </a:rPr>
              <a:t>]);</a:t>
            </a:r>
          </a:p>
          <a:p>
            <a:pPr algn="l"/>
            <a:r>
              <a:rPr lang="en-US" sz="1600" dirty="0">
                <a:latin typeface="Consolas" panose="020B0609020204030204" pitchFamily="49" charset="0"/>
              </a:rPr>
              <a:t>  }</a:t>
            </a:r>
            <a:endParaRPr lang="en-GB" sz="1600" dirty="0">
              <a:latin typeface="Consolas" panose="020B0609020204030204" pitchFamily="49" charset="0"/>
            </a:endParaRPr>
          </a:p>
          <a:p>
            <a:pPr algn="l"/>
            <a:endParaRPr lang="en-GB" sz="1600" dirty="0">
              <a:latin typeface="Consolas" panose="020B0609020204030204" pitchFamily="49" charset="0"/>
            </a:endParaRPr>
          </a:p>
        </p:txBody>
      </p:sp>
      <p:pic>
        <p:nvPicPr>
          <p:cNvPr id="21" name="Picture 20">
            <a:extLst>
              <a:ext uri="{FF2B5EF4-FFF2-40B4-BE49-F238E27FC236}">
                <a16:creationId xmlns:a16="http://schemas.microsoft.com/office/drawing/2014/main" id="{E6A8A806-D384-4A7F-BD2A-07884AC9923A}"/>
              </a:ext>
            </a:extLst>
          </p:cNvPr>
          <p:cNvPicPr>
            <a:picLocks noChangeAspect="1"/>
          </p:cNvPicPr>
          <p:nvPr/>
        </p:nvPicPr>
        <p:blipFill>
          <a:blip r:embed="rId3"/>
          <a:stretch>
            <a:fillRect/>
          </a:stretch>
        </p:blipFill>
        <p:spPr>
          <a:xfrm>
            <a:off x="11189266" y="2047883"/>
            <a:ext cx="365791" cy="379530"/>
          </a:xfrm>
          <a:prstGeom prst="rect">
            <a:avLst/>
          </a:prstGeom>
        </p:spPr>
      </p:pic>
      <p:sp>
        <p:nvSpPr>
          <p:cNvPr id="23" name="TextBox 22">
            <a:extLst>
              <a:ext uri="{FF2B5EF4-FFF2-40B4-BE49-F238E27FC236}">
                <a16:creationId xmlns:a16="http://schemas.microsoft.com/office/drawing/2014/main" id="{5D34F519-96CA-4C32-9718-98039C521F29}"/>
              </a:ext>
            </a:extLst>
          </p:cNvPr>
          <p:cNvSpPr txBox="1"/>
          <p:nvPr/>
        </p:nvSpPr>
        <p:spPr>
          <a:xfrm>
            <a:off x="4722811" y="4156669"/>
            <a:ext cx="6289876" cy="1524111"/>
          </a:xfrm>
          <a:prstGeom prst="rect">
            <a:avLst/>
          </a:prstGeom>
          <a:solidFill>
            <a:srgbClr val="C4FFFF"/>
          </a:solidFill>
        </p:spPr>
        <p:txBody>
          <a:bodyPr vert="horz" wrap="square" lIns="0" tIns="0" rIns="0" bIns="0" rtlCol="0" anchor="t" anchorCtr="0">
            <a:normAutofit/>
          </a:bodyPr>
          <a:lstStyle/>
          <a:p>
            <a:r>
              <a:rPr lang="en-GB" sz="1600" dirty="0">
                <a:latin typeface="Consolas" panose="020B0609020204030204" pitchFamily="49" charset="0"/>
              </a:rPr>
              <a:t>  </a:t>
            </a:r>
            <a:r>
              <a:rPr lang="en-GB" sz="1600" dirty="0">
                <a:solidFill>
                  <a:srgbClr val="002060"/>
                </a:solidFill>
                <a:latin typeface="Consolas" panose="020B0609020204030204" pitchFamily="49" charset="0"/>
              </a:rPr>
              <a:t>let</a:t>
            </a:r>
            <a:r>
              <a:rPr lang="en-GB" sz="1600" dirty="0">
                <a:latin typeface="Consolas" panose="020B0609020204030204" pitchFamily="49" charset="0"/>
              </a:rPr>
              <a:t> data = [</a:t>
            </a:r>
            <a:r>
              <a:rPr lang="en-GB" sz="1600" dirty="0">
                <a:solidFill>
                  <a:srgbClr val="00B0F0"/>
                </a:solidFill>
                <a:latin typeface="Consolas" panose="020B0609020204030204" pitchFamily="49" charset="0"/>
              </a:rPr>
              <a:t>10</a:t>
            </a:r>
            <a:r>
              <a:rPr lang="en-GB" sz="1600" dirty="0">
                <a:latin typeface="Consolas" panose="020B0609020204030204" pitchFamily="49" charset="0"/>
              </a:rPr>
              <a:t>, </a:t>
            </a:r>
            <a:r>
              <a:rPr lang="en-GB" sz="1600" dirty="0">
                <a:solidFill>
                  <a:srgbClr val="00B0F0"/>
                </a:solidFill>
                <a:latin typeface="Consolas" panose="020B0609020204030204" pitchFamily="49" charset="0"/>
              </a:rPr>
              <a:t>20</a:t>
            </a:r>
            <a:r>
              <a:rPr lang="en-GB" sz="1600" dirty="0">
                <a:latin typeface="Consolas" panose="020B0609020204030204" pitchFamily="49" charset="0"/>
              </a:rPr>
              <a:t>, </a:t>
            </a:r>
            <a:r>
              <a:rPr lang="en-GB" sz="1600" dirty="0">
                <a:solidFill>
                  <a:srgbClr val="00B0F0"/>
                </a:solidFill>
                <a:latin typeface="Consolas" panose="020B0609020204030204" pitchFamily="49" charset="0"/>
              </a:rPr>
              <a:t>30</a:t>
            </a:r>
            <a:r>
              <a:rPr lang="en-GB" sz="1600" dirty="0">
                <a:latin typeface="Consolas" panose="020B0609020204030204" pitchFamily="49" charset="0"/>
              </a:rPr>
              <a:t>, </a:t>
            </a:r>
            <a:r>
              <a:rPr lang="en-GB" sz="1600" dirty="0">
                <a:solidFill>
                  <a:srgbClr val="00B0F0"/>
                </a:solidFill>
                <a:latin typeface="Consolas" panose="020B0609020204030204" pitchFamily="49" charset="0"/>
              </a:rPr>
              <a:t>40</a:t>
            </a:r>
            <a:r>
              <a:rPr lang="en-GB" sz="1600" dirty="0">
                <a:latin typeface="Consolas" panose="020B0609020204030204" pitchFamily="49" charset="0"/>
              </a:rPr>
              <a:t>];    </a:t>
            </a:r>
          </a:p>
          <a:p>
            <a:endParaRPr lang="en-GB" sz="1600" dirty="0">
              <a:latin typeface="Consolas" panose="020B0609020204030204" pitchFamily="49" charset="0"/>
            </a:endParaRPr>
          </a:p>
          <a:p>
            <a:r>
              <a:rPr lang="en-GB" sz="1600" dirty="0">
                <a:latin typeface="Consolas" panose="020B0609020204030204" pitchFamily="49" charset="0"/>
              </a:rPr>
              <a:t>  </a:t>
            </a:r>
            <a:r>
              <a:rPr lang="en-GB" sz="1600" b="1" dirty="0">
                <a:solidFill>
                  <a:srgbClr val="002060"/>
                </a:solidFill>
                <a:latin typeface="Consolas" panose="020B0609020204030204" pitchFamily="49" charset="0"/>
              </a:rPr>
              <a:t>for</a:t>
            </a:r>
            <a:r>
              <a:rPr lang="en-GB" sz="1600" dirty="0">
                <a:latin typeface="Consolas" panose="020B0609020204030204" pitchFamily="49" charset="0"/>
              </a:rPr>
              <a:t> (</a:t>
            </a:r>
            <a:r>
              <a:rPr lang="en-GB" sz="1600" dirty="0" err="1">
                <a:latin typeface="Consolas" panose="020B0609020204030204" pitchFamily="49" charset="0"/>
              </a:rPr>
              <a:t>i</a:t>
            </a:r>
            <a:r>
              <a:rPr lang="en-GB" sz="1600" dirty="0">
                <a:latin typeface="Consolas" panose="020B0609020204030204" pitchFamily="49" charset="0"/>
              </a:rPr>
              <a:t>, item) </a:t>
            </a:r>
            <a:r>
              <a:rPr lang="en-GB" sz="1600" b="1" dirty="0">
                <a:solidFill>
                  <a:srgbClr val="002060"/>
                </a:solidFill>
                <a:latin typeface="Consolas" panose="020B0609020204030204" pitchFamily="49" charset="0"/>
              </a:rPr>
              <a:t>in</a:t>
            </a:r>
            <a:r>
              <a:rPr lang="en-GB" sz="1600" dirty="0">
                <a:latin typeface="Consolas" panose="020B0609020204030204" pitchFamily="49" charset="0"/>
              </a:rPr>
              <a:t> </a:t>
            </a:r>
            <a:r>
              <a:rPr lang="en-GB" sz="1600" dirty="0" err="1">
                <a:latin typeface="Consolas" panose="020B0609020204030204" pitchFamily="49" charset="0"/>
              </a:rPr>
              <a:t>data.iter</a:t>
            </a:r>
            <a:r>
              <a:rPr lang="en-GB" sz="1600" dirty="0">
                <a:latin typeface="Consolas" panose="020B0609020204030204" pitchFamily="49" charset="0"/>
              </a:rPr>
              <a:t>().enumerate() {</a:t>
            </a:r>
          </a:p>
          <a:p>
            <a:r>
              <a:rPr lang="en-GB" sz="1600" dirty="0">
                <a:latin typeface="Consolas" panose="020B0609020204030204" pitchFamily="49" charset="0"/>
              </a:rPr>
              <a:t>     </a:t>
            </a:r>
            <a:r>
              <a:rPr lang="en-GB" sz="1600" dirty="0" err="1">
                <a:solidFill>
                  <a:srgbClr val="00B050"/>
                </a:solidFill>
                <a:latin typeface="Consolas" panose="020B0609020204030204" pitchFamily="49" charset="0"/>
              </a:rPr>
              <a:t>println</a:t>
            </a:r>
            <a:r>
              <a:rPr lang="en-GB" sz="1600" dirty="0">
                <a:solidFill>
                  <a:srgbClr val="00B050"/>
                </a:solidFill>
                <a:latin typeface="Consolas" panose="020B0609020204030204" pitchFamily="49" charset="0"/>
              </a:rPr>
              <a:t>!</a:t>
            </a:r>
            <a:r>
              <a:rPr lang="en-GB" sz="1600" dirty="0">
                <a:latin typeface="Consolas" panose="020B0609020204030204" pitchFamily="49" charset="0"/>
              </a:rPr>
              <a:t>(</a:t>
            </a:r>
            <a:r>
              <a:rPr lang="en-GB" sz="1600" dirty="0">
                <a:solidFill>
                  <a:srgbClr val="7030A0"/>
                </a:solidFill>
                <a:latin typeface="Consolas" panose="020B0609020204030204" pitchFamily="49" charset="0"/>
              </a:rPr>
              <a:t>"Value {} is {}"</a:t>
            </a:r>
            <a:r>
              <a:rPr lang="en-GB" sz="1600" dirty="0">
                <a:latin typeface="Consolas" panose="020B0609020204030204" pitchFamily="49" charset="0"/>
              </a:rPr>
              <a:t>, </a:t>
            </a:r>
            <a:r>
              <a:rPr lang="en-GB" sz="1600" dirty="0" err="1">
                <a:latin typeface="Consolas" panose="020B0609020204030204" pitchFamily="49" charset="0"/>
              </a:rPr>
              <a:t>i</a:t>
            </a:r>
            <a:r>
              <a:rPr lang="en-GB" sz="1600" dirty="0">
                <a:latin typeface="Consolas" panose="020B0609020204030204" pitchFamily="49" charset="0"/>
              </a:rPr>
              <a:t>, item );</a:t>
            </a:r>
          </a:p>
          <a:p>
            <a:r>
              <a:rPr lang="en-GB" sz="1600" dirty="0">
                <a:latin typeface="Consolas" panose="020B0609020204030204" pitchFamily="49" charset="0"/>
              </a:rPr>
              <a:t>  }</a:t>
            </a:r>
          </a:p>
        </p:txBody>
      </p:sp>
      <p:pic>
        <p:nvPicPr>
          <p:cNvPr id="27" name="Picture 2" descr="logo">
            <a:extLst>
              <a:ext uri="{FF2B5EF4-FFF2-40B4-BE49-F238E27FC236}">
                <a16:creationId xmlns:a16="http://schemas.microsoft.com/office/drawing/2014/main" id="{4216A553-57DA-4FF8-BFC2-673E453BF4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9266" y="4156669"/>
            <a:ext cx="441370" cy="441370"/>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42FA73E6-26DF-460C-AFE5-2553DC59BE11}"/>
              </a:ext>
            </a:extLst>
          </p:cNvPr>
          <p:cNvSpPr txBox="1"/>
          <p:nvPr/>
        </p:nvSpPr>
        <p:spPr>
          <a:xfrm>
            <a:off x="9256609" y="5481627"/>
            <a:ext cx="2083668" cy="1200329"/>
          </a:xfrm>
          <a:prstGeom prst="rect">
            <a:avLst/>
          </a:prstGeom>
          <a:solidFill>
            <a:srgbClr val="000000"/>
          </a:solidFill>
        </p:spPr>
        <p:txBody>
          <a:bodyPr wrap="square">
            <a:spAutoFit/>
          </a:bodyPr>
          <a:lstStyle/>
          <a:p>
            <a:r>
              <a:rPr lang="en-US" dirty="0">
                <a:solidFill>
                  <a:schemeClr val="bg1"/>
                </a:solidFill>
                <a:latin typeface="Consolas" panose="020B0609020204030204" pitchFamily="49" charset="0"/>
              </a:rPr>
              <a:t>Value 0 is 10</a:t>
            </a:r>
          </a:p>
          <a:p>
            <a:r>
              <a:rPr lang="en-US" dirty="0">
                <a:solidFill>
                  <a:schemeClr val="bg1"/>
                </a:solidFill>
                <a:latin typeface="Consolas" panose="020B0609020204030204" pitchFamily="49" charset="0"/>
              </a:rPr>
              <a:t>Value 1 is 20</a:t>
            </a:r>
          </a:p>
          <a:p>
            <a:r>
              <a:rPr lang="en-US" dirty="0">
                <a:solidFill>
                  <a:schemeClr val="bg1"/>
                </a:solidFill>
                <a:latin typeface="Consolas" panose="020B0609020204030204" pitchFamily="49" charset="0"/>
              </a:rPr>
              <a:t>Value 2 is 30</a:t>
            </a:r>
          </a:p>
          <a:p>
            <a:r>
              <a:rPr lang="en-US" dirty="0">
                <a:solidFill>
                  <a:schemeClr val="bg1"/>
                </a:solidFill>
                <a:latin typeface="Consolas" panose="020B0609020204030204" pitchFamily="49" charset="0"/>
              </a:rPr>
              <a:t>Value 3 is 40</a:t>
            </a:r>
            <a:endParaRPr lang="en-GB" dirty="0">
              <a:solidFill>
                <a:schemeClr val="bg1"/>
              </a:solidFill>
              <a:latin typeface="Consolas" panose="020B0609020204030204" pitchFamily="49" charset="0"/>
            </a:endParaRPr>
          </a:p>
        </p:txBody>
      </p:sp>
      <p:sp>
        <p:nvSpPr>
          <p:cNvPr id="12" name="TextBox 11">
            <a:extLst>
              <a:ext uri="{FF2B5EF4-FFF2-40B4-BE49-F238E27FC236}">
                <a16:creationId xmlns:a16="http://schemas.microsoft.com/office/drawing/2014/main" id="{6091A1C0-DF6D-4DA9-A2D6-FC68D95A7A91}"/>
              </a:ext>
            </a:extLst>
          </p:cNvPr>
          <p:cNvSpPr txBox="1"/>
          <p:nvPr/>
        </p:nvSpPr>
        <p:spPr>
          <a:xfrm>
            <a:off x="8016207" y="5485085"/>
            <a:ext cx="1192213" cy="369332"/>
          </a:xfrm>
          <a:prstGeom prst="rect">
            <a:avLst/>
          </a:prstGeom>
          <a:solidFill>
            <a:srgbClr val="00B050"/>
          </a:solidFill>
        </p:spPr>
        <p:txBody>
          <a:bodyPr wrap="square">
            <a:spAutoFit/>
          </a:bodyPr>
          <a:lstStyle/>
          <a:p>
            <a:pPr algn="ctr"/>
            <a:r>
              <a:rPr lang="en-GB" dirty="0">
                <a:solidFill>
                  <a:schemeClr val="bg1"/>
                </a:solidFill>
              </a:rPr>
              <a:t>STDOUT</a:t>
            </a:r>
          </a:p>
        </p:txBody>
      </p:sp>
    </p:spTree>
    <p:extLst>
      <p:ext uri="{BB962C8B-B14F-4D97-AF65-F5344CB8AC3E}">
        <p14:creationId xmlns:p14="http://schemas.microsoft.com/office/powerpoint/2010/main" val="348995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51930E-1CD6-4AEA-B3B8-9265415294C5}"/>
              </a:ext>
            </a:extLst>
          </p:cNvPr>
          <p:cNvSpPr>
            <a:spLocks noGrp="1"/>
          </p:cNvSpPr>
          <p:nvPr>
            <p:ph type="body" sz="quarter" idx="10"/>
          </p:nvPr>
        </p:nvSpPr>
        <p:spPr/>
        <p:txBody>
          <a:bodyPr/>
          <a:lstStyle/>
          <a:p>
            <a:r>
              <a:rPr lang="en-GB" cap="none" dirty="0"/>
              <a:t>while Loop</a:t>
            </a:r>
          </a:p>
        </p:txBody>
      </p:sp>
      <p:sp>
        <p:nvSpPr>
          <p:cNvPr id="3" name="Text Placeholder 2">
            <a:extLst>
              <a:ext uri="{FF2B5EF4-FFF2-40B4-BE49-F238E27FC236}">
                <a16:creationId xmlns:a16="http://schemas.microsoft.com/office/drawing/2014/main" id="{3F56CB33-DE9F-4B6F-8036-C8290164C4EC}"/>
              </a:ext>
            </a:extLst>
          </p:cNvPr>
          <p:cNvSpPr>
            <a:spLocks noGrp="1"/>
          </p:cNvSpPr>
          <p:nvPr>
            <p:ph type="body" sz="quarter" idx="15"/>
          </p:nvPr>
        </p:nvSpPr>
        <p:spPr>
          <a:xfrm>
            <a:off x="4722812" y="533756"/>
            <a:ext cx="7084403" cy="6124256"/>
          </a:xfrm>
        </p:spPr>
        <p:txBody>
          <a:bodyPr/>
          <a:lstStyle/>
          <a:p>
            <a:r>
              <a:rPr lang="en-GB" b="1" dirty="0"/>
              <a:t>Rust's while loop can be used to iterate one or more lines of code</a:t>
            </a:r>
          </a:p>
          <a:p>
            <a:pPr marL="285750" indent="-285750">
              <a:buFont typeface="Arial" panose="020B0604020202020204" pitchFamily="34" charset="0"/>
              <a:buChar char="•"/>
            </a:pPr>
            <a:r>
              <a:rPr lang="en-GB" dirty="0"/>
              <a:t>A </a:t>
            </a:r>
            <a:r>
              <a:rPr lang="en-GB" b="1" dirty="0"/>
              <a:t>pre-conditioned</a:t>
            </a:r>
            <a:r>
              <a:rPr lang="en-GB" dirty="0"/>
              <a:t> loop</a:t>
            </a:r>
          </a:p>
          <a:p>
            <a:pPr marL="285750" indent="-285750">
              <a:buFont typeface="Arial" panose="020B0604020202020204" pitchFamily="34" charset="0"/>
              <a:buChar char="•"/>
            </a:pPr>
            <a:r>
              <a:rPr lang="en-GB" dirty="0"/>
              <a:t>Similar to C family while loop</a:t>
            </a:r>
          </a:p>
          <a:p>
            <a:pPr marL="285750" indent="-285750">
              <a:buFont typeface="Arial" panose="020B0604020202020204" pitchFamily="34" charset="0"/>
              <a:buChar char="•"/>
            </a:pPr>
            <a:r>
              <a:rPr lang="en-GB" dirty="0"/>
              <a:t>Requires a condition which will repeat a block of while the condition is </a:t>
            </a:r>
            <a:r>
              <a:rPr lang="en-GB" b="1" dirty="0"/>
              <a:t>true</a:t>
            </a:r>
          </a:p>
          <a:p>
            <a:pPr marL="628650" indent="-355600">
              <a:buFont typeface="Arial" panose="020B0604020202020204" pitchFamily="34" charset="0"/>
              <a:buChar char="•"/>
            </a:pPr>
            <a:r>
              <a:rPr lang="en-GB" dirty="0"/>
              <a:t>Consequently may not loop at all…</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GB" dirty="0"/>
          </a:p>
        </p:txBody>
      </p:sp>
      <p:sp>
        <p:nvSpPr>
          <p:cNvPr id="23" name="TextBox 22">
            <a:extLst>
              <a:ext uri="{FF2B5EF4-FFF2-40B4-BE49-F238E27FC236}">
                <a16:creationId xmlns:a16="http://schemas.microsoft.com/office/drawing/2014/main" id="{5D34F519-96CA-4C32-9718-98039C521F29}"/>
              </a:ext>
            </a:extLst>
          </p:cNvPr>
          <p:cNvSpPr txBox="1"/>
          <p:nvPr/>
        </p:nvSpPr>
        <p:spPr>
          <a:xfrm>
            <a:off x="4928303" y="2468079"/>
            <a:ext cx="6289876" cy="2937613"/>
          </a:xfrm>
          <a:prstGeom prst="rect">
            <a:avLst/>
          </a:prstGeom>
          <a:solidFill>
            <a:schemeClr val="tx1">
              <a:lumMod val="10000"/>
              <a:lumOff val="90000"/>
            </a:schemeClr>
          </a:solidFill>
        </p:spPr>
        <p:txBody>
          <a:bodyPr vert="horz" wrap="square" lIns="0" tIns="0" rIns="0" bIns="0" rtlCol="0" anchor="t" anchorCtr="0">
            <a:normAutofit fontScale="77500" lnSpcReduction="20000"/>
          </a:bodyPr>
          <a:lstStyle/>
          <a:p>
            <a:r>
              <a:rPr lang="en-GB" sz="1800" b="1" dirty="0" err="1">
                <a:solidFill>
                  <a:srgbClr val="00007F"/>
                </a:solidFill>
                <a:latin typeface="Consolas" panose="020B0609020204030204" pitchFamily="49" charset="0"/>
              </a:rPr>
              <a:t>fn</a:t>
            </a:r>
            <a:r>
              <a:rPr lang="en-GB" sz="1800" b="0" dirty="0">
                <a:solidFill>
                  <a:srgbClr val="808080"/>
                </a:solidFill>
                <a:latin typeface="Consolas" panose="020B0609020204030204" pitchFamily="49" charset="0"/>
              </a:rPr>
              <a:t> </a:t>
            </a:r>
            <a:r>
              <a:rPr lang="en-GB" sz="1800" b="0" dirty="0">
                <a:solidFill>
                  <a:srgbClr val="000000"/>
                </a:solidFill>
                <a:latin typeface="Consolas" panose="020B0609020204030204" pitchFamily="49" charset="0"/>
              </a:rPr>
              <a:t>main</a:t>
            </a:r>
            <a:r>
              <a:rPr lang="en-GB" sz="1800" b="1" dirty="0">
                <a:solidFill>
                  <a:srgbClr val="000000"/>
                </a:solidFill>
                <a:latin typeface="Consolas" panose="020B0609020204030204" pitchFamily="49" charset="0"/>
              </a:rPr>
              <a:t>()</a:t>
            </a:r>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r>
              <a:rPr lang="en-GB" sz="1800" b="1" dirty="0">
                <a:solidFill>
                  <a:srgbClr val="00007F"/>
                </a:solidFill>
                <a:latin typeface="Consolas" panose="020B0609020204030204" pitchFamily="49" charset="0"/>
              </a:rPr>
              <a:t>let</a:t>
            </a:r>
            <a:r>
              <a:rPr lang="en-GB" sz="1800" b="0" dirty="0">
                <a:solidFill>
                  <a:srgbClr val="808080"/>
                </a:solidFill>
                <a:latin typeface="Consolas" panose="020B0609020204030204" pitchFamily="49" charset="0"/>
              </a:rPr>
              <a:t> </a:t>
            </a:r>
            <a:r>
              <a:rPr lang="en-GB" sz="1800" b="1" dirty="0">
                <a:solidFill>
                  <a:srgbClr val="00007F"/>
                </a:solidFill>
                <a:latin typeface="Consolas" panose="020B0609020204030204" pitchFamily="49" charset="0"/>
              </a:rPr>
              <a:t>mut</a:t>
            </a:r>
            <a:r>
              <a:rPr lang="en-GB" sz="1800" b="0" dirty="0">
                <a:solidFill>
                  <a:srgbClr val="808080"/>
                </a:solidFill>
                <a:latin typeface="Consolas" panose="020B0609020204030204" pitchFamily="49" charset="0"/>
              </a:rPr>
              <a:t> </a:t>
            </a:r>
            <a:r>
              <a:rPr lang="en-GB" sz="1800" b="0" dirty="0">
                <a:solidFill>
                  <a:srgbClr val="000000"/>
                </a:solidFill>
                <a:latin typeface="Consolas" panose="020B0609020204030204" pitchFamily="49" charset="0"/>
              </a:rPr>
              <a:t>option</a:t>
            </a:r>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r>
              <a:rPr lang="en-GB" sz="1800" b="0" dirty="0">
                <a:solidFill>
                  <a:srgbClr val="808080"/>
                </a:solidFill>
                <a:latin typeface="Consolas" panose="020B0609020204030204" pitchFamily="49" charset="0"/>
              </a:rPr>
              <a:t> </a:t>
            </a:r>
            <a:r>
              <a:rPr lang="en-GB" sz="1800" b="0" dirty="0">
                <a:solidFill>
                  <a:srgbClr val="000000"/>
                </a:solidFill>
                <a:latin typeface="Consolas" panose="020B0609020204030204" pitchFamily="49" charset="0"/>
              </a:rPr>
              <a:t>String</a:t>
            </a:r>
            <a:r>
              <a:rPr lang="en-GB" sz="1800" b="1" dirty="0">
                <a:solidFill>
                  <a:srgbClr val="000000"/>
                </a:solidFill>
                <a:latin typeface="Consolas" panose="020B0609020204030204" pitchFamily="49" charset="0"/>
              </a:rPr>
              <a:t>::</a:t>
            </a:r>
            <a:r>
              <a:rPr lang="en-GB" sz="1800" b="0" dirty="0">
                <a:solidFill>
                  <a:srgbClr val="000000"/>
                </a:solidFill>
                <a:latin typeface="Consolas" panose="020B0609020204030204" pitchFamily="49" charset="0"/>
              </a:rPr>
              <a:t>from</a:t>
            </a:r>
            <a:r>
              <a:rPr lang="en-GB" sz="1800" b="1" dirty="0">
                <a:solidFill>
                  <a:srgbClr val="000000"/>
                </a:solidFill>
                <a:latin typeface="Consolas" panose="020B0609020204030204" pitchFamily="49" charset="0"/>
              </a:rPr>
              <a:t>(</a:t>
            </a:r>
            <a:r>
              <a:rPr lang="en-GB" sz="1800" b="0" dirty="0">
                <a:solidFill>
                  <a:srgbClr val="7F007F"/>
                </a:solidFill>
                <a:latin typeface="Consolas" panose="020B0609020204030204" pitchFamily="49" charset="0"/>
              </a:rPr>
              <a:t>"Y"</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p>
          <a:p>
            <a:r>
              <a:rPr lang="en-GB" sz="1800" b="0" dirty="0">
                <a:solidFill>
                  <a:srgbClr val="808080"/>
                </a:solidFill>
                <a:latin typeface="Consolas" panose="020B0609020204030204" pitchFamily="49" charset="0"/>
              </a:rPr>
              <a:t>    </a:t>
            </a:r>
            <a:r>
              <a:rPr lang="en-GB" sz="1800" b="1" dirty="0">
                <a:solidFill>
                  <a:srgbClr val="00007F"/>
                </a:solidFill>
                <a:latin typeface="Consolas" panose="020B0609020204030204" pitchFamily="49" charset="0"/>
              </a:rPr>
              <a:t>while</a:t>
            </a:r>
            <a:r>
              <a:rPr lang="en-GB" sz="1800" b="0" dirty="0">
                <a:solidFill>
                  <a:srgbClr val="808080"/>
                </a:solidFill>
                <a:latin typeface="Consolas" panose="020B0609020204030204" pitchFamily="49" charset="0"/>
              </a:rPr>
              <a:t> </a:t>
            </a:r>
            <a:r>
              <a:rPr lang="en-GB" sz="1800" b="0" dirty="0">
                <a:solidFill>
                  <a:srgbClr val="000000"/>
                </a:solidFill>
                <a:latin typeface="Consolas" panose="020B0609020204030204" pitchFamily="49" charset="0"/>
              </a:rPr>
              <a:t>option</a:t>
            </a:r>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r>
              <a:rPr lang="en-GB" sz="1800" b="0" dirty="0">
                <a:solidFill>
                  <a:srgbClr val="808080"/>
                </a:solidFill>
                <a:latin typeface="Consolas" panose="020B0609020204030204" pitchFamily="49" charset="0"/>
              </a:rPr>
              <a:t> </a:t>
            </a:r>
            <a:r>
              <a:rPr lang="en-GB" sz="1800" b="0" dirty="0">
                <a:solidFill>
                  <a:srgbClr val="7F007F"/>
                </a:solidFill>
                <a:latin typeface="Consolas" panose="020B0609020204030204" pitchFamily="49" charset="0"/>
              </a:rPr>
              <a:t>"N"</a:t>
            </a:r>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p>
          <a:p>
            <a:r>
              <a:rPr lang="en-GB" sz="1800" b="0" dirty="0">
                <a:solidFill>
                  <a:srgbClr val="808080"/>
                </a:solidFill>
                <a:latin typeface="Consolas" panose="020B0609020204030204" pitchFamily="49" charset="0"/>
              </a:rPr>
              <a:t>         </a:t>
            </a:r>
            <a:r>
              <a:rPr lang="en-GB" sz="1800" b="0" dirty="0">
                <a:solidFill>
                  <a:srgbClr val="007F00"/>
                </a:solidFill>
                <a:latin typeface="Consolas" panose="020B0609020204030204" pitchFamily="49" charset="0"/>
              </a:rPr>
              <a:t>//do something here :)</a:t>
            </a:r>
            <a:endParaRPr lang="en-GB"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p>
          <a:p>
            <a:r>
              <a:rPr lang="en-GB" sz="1800" b="0" dirty="0">
                <a:solidFill>
                  <a:srgbClr val="000000"/>
                </a:solidFill>
                <a:latin typeface="Consolas" panose="020B0609020204030204" pitchFamily="49" charset="0"/>
              </a:rPr>
              <a:t>         </a:t>
            </a:r>
            <a:r>
              <a:rPr lang="en-GB" sz="1800" b="0" dirty="0" err="1">
                <a:solidFill>
                  <a:srgbClr val="000000"/>
                </a:solidFill>
                <a:latin typeface="Consolas" panose="020B0609020204030204" pitchFamily="49" charset="0"/>
              </a:rPr>
              <a:t>option</a:t>
            </a:r>
            <a:r>
              <a:rPr lang="en-GB" sz="1800" b="1" dirty="0" err="1">
                <a:solidFill>
                  <a:srgbClr val="000000"/>
                </a:solidFill>
                <a:latin typeface="Consolas" panose="020B0609020204030204" pitchFamily="49" charset="0"/>
              </a:rPr>
              <a:t>.</a:t>
            </a:r>
            <a:r>
              <a:rPr lang="en-GB" sz="1800" b="0" dirty="0" err="1">
                <a:solidFill>
                  <a:srgbClr val="000000"/>
                </a:solidFill>
                <a:latin typeface="Consolas" panose="020B0609020204030204" pitchFamily="49" charset="0"/>
              </a:rPr>
              <a:t>clear</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s-ES" sz="1800" b="0" dirty="0">
                <a:solidFill>
                  <a:srgbClr val="808080"/>
                </a:solidFill>
                <a:latin typeface="Consolas" panose="020B0609020204030204" pitchFamily="49" charset="0"/>
              </a:rPr>
              <a:t>	</a:t>
            </a:r>
            <a:r>
              <a:rPr lang="es-ES" sz="1800" b="0" dirty="0" err="1">
                <a:solidFill>
                  <a:srgbClr val="7F7F00"/>
                </a:solidFill>
                <a:latin typeface="Consolas" panose="020B0609020204030204" pitchFamily="49" charset="0"/>
              </a:rPr>
              <a:t>println</a:t>
            </a:r>
            <a:r>
              <a:rPr lang="es-ES" sz="1800" b="0" dirty="0">
                <a:solidFill>
                  <a:srgbClr val="7F7F00"/>
                </a:solidFill>
                <a:latin typeface="Consolas" panose="020B0609020204030204" pitchFamily="49" charset="0"/>
              </a:rPr>
              <a:t>!</a:t>
            </a:r>
            <a:r>
              <a:rPr lang="es-ES" sz="1800" b="1" dirty="0">
                <a:solidFill>
                  <a:srgbClr val="000000"/>
                </a:solidFill>
                <a:latin typeface="Consolas" panose="020B0609020204030204" pitchFamily="49" charset="0"/>
              </a:rPr>
              <a:t>(</a:t>
            </a:r>
            <a:r>
              <a:rPr lang="es-ES" sz="1800" b="0" dirty="0">
                <a:solidFill>
                  <a:srgbClr val="7F007F"/>
                </a:solidFill>
                <a:latin typeface="Consolas" panose="020B0609020204030204" pitchFamily="49" charset="0"/>
              </a:rPr>
              <a:t>"</a:t>
            </a:r>
            <a:r>
              <a:rPr lang="es-ES" sz="1800" b="0" dirty="0" err="1">
                <a:solidFill>
                  <a:srgbClr val="7F007F"/>
                </a:solidFill>
                <a:latin typeface="Consolas" panose="020B0609020204030204" pitchFamily="49" charset="0"/>
              </a:rPr>
              <a:t>Again</a:t>
            </a:r>
            <a:r>
              <a:rPr lang="es-ES" sz="1800" b="0" dirty="0">
                <a:solidFill>
                  <a:srgbClr val="7F007F"/>
                </a:solidFill>
                <a:latin typeface="Consolas" panose="020B0609020204030204" pitchFamily="49" charset="0"/>
              </a:rPr>
              <a:t>?  </a:t>
            </a:r>
            <a:r>
              <a:rPr lang="es-ES" sz="1800" b="0" dirty="0" err="1">
                <a:solidFill>
                  <a:srgbClr val="7F007F"/>
                </a:solidFill>
                <a:latin typeface="Consolas" panose="020B0609020204030204" pitchFamily="49" charset="0"/>
              </a:rPr>
              <a:t>Enter</a:t>
            </a:r>
            <a:r>
              <a:rPr lang="es-ES" sz="1800" b="0" dirty="0">
                <a:solidFill>
                  <a:srgbClr val="7F007F"/>
                </a:solidFill>
                <a:latin typeface="Consolas" panose="020B0609020204030204" pitchFamily="49" charset="0"/>
              </a:rPr>
              <a:t> Y(es) </a:t>
            </a:r>
            <a:r>
              <a:rPr lang="es-ES" sz="1800" b="0" dirty="0" err="1">
                <a:solidFill>
                  <a:srgbClr val="7F007F"/>
                </a:solidFill>
                <a:latin typeface="Consolas" panose="020B0609020204030204" pitchFamily="49" charset="0"/>
              </a:rPr>
              <a:t>or</a:t>
            </a:r>
            <a:r>
              <a:rPr lang="es-ES" sz="1800" b="0" dirty="0">
                <a:solidFill>
                  <a:srgbClr val="7F007F"/>
                </a:solidFill>
                <a:latin typeface="Consolas" panose="020B0609020204030204" pitchFamily="49" charset="0"/>
              </a:rPr>
              <a:t> N(o): "</a:t>
            </a:r>
            <a:r>
              <a:rPr lang="es-ES" sz="1800" b="1" dirty="0">
                <a:solidFill>
                  <a:srgbClr val="000000"/>
                </a:solidFill>
                <a:latin typeface="Consolas" panose="020B0609020204030204" pitchFamily="49" charset="0"/>
              </a:rPr>
              <a:t>);</a:t>
            </a:r>
            <a:r>
              <a:rPr lang="es-ES" sz="1800" b="0" dirty="0">
                <a:solidFill>
                  <a:srgbClr val="808080"/>
                </a:solidFill>
                <a:latin typeface="Consolas" panose="020B0609020204030204" pitchFamily="49" charset="0"/>
              </a:rPr>
              <a:t>    </a:t>
            </a:r>
          </a:p>
          <a:p>
            <a:r>
              <a:rPr lang="en-US" sz="1800" b="0" dirty="0">
                <a:solidFill>
                  <a:srgbClr val="808080"/>
                </a:solidFill>
                <a:latin typeface="Consolas" panose="020B0609020204030204" pitchFamily="49" charset="0"/>
              </a:rPr>
              <a:t>	</a:t>
            </a:r>
            <a:r>
              <a:rPr lang="en-US" sz="1800" b="0" dirty="0">
                <a:latin typeface="Consolas" panose="020B0609020204030204" pitchFamily="49" charset="0"/>
              </a:rPr>
              <a:t>std</a:t>
            </a:r>
            <a:r>
              <a:rPr lang="en-US" sz="1800" b="1" dirty="0">
                <a:solidFill>
                  <a:srgbClr val="000000"/>
                </a:solidFill>
                <a:latin typeface="Consolas" panose="020B0609020204030204" pitchFamily="49" charset="0"/>
              </a:rPr>
              <a:t>::</a:t>
            </a:r>
            <a:r>
              <a:rPr lang="en-US" sz="1800" b="0" dirty="0">
                <a:solidFill>
                  <a:srgbClr val="000000"/>
                </a:solidFill>
                <a:latin typeface="Consolas" panose="020B0609020204030204" pitchFamily="49" charset="0"/>
              </a:rPr>
              <a:t>io</a:t>
            </a:r>
            <a:r>
              <a:rPr lang="en-US" sz="1800" b="1" dirty="0">
                <a:solidFill>
                  <a:srgbClr val="000000"/>
                </a:solidFill>
                <a:latin typeface="Consolas" panose="020B0609020204030204" pitchFamily="49" charset="0"/>
              </a:rPr>
              <a:t>::</a:t>
            </a:r>
            <a:r>
              <a:rPr lang="en-US" sz="1800" b="0" dirty="0">
                <a:solidFill>
                  <a:srgbClr val="000000"/>
                </a:solidFill>
                <a:latin typeface="Consolas" panose="020B0609020204030204" pitchFamily="49" charset="0"/>
              </a:rPr>
              <a:t>stdin</a:t>
            </a:r>
            <a:r>
              <a:rPr lang="en-US" sz="1800" b="1" dirty="0">
                <a:solidFill>
                  <a:srgbClr val="000000"/>
                </a:solidFill>
                <a:latin typeface="Consolas" panose="020B0609020204030204" pitchFamily="49" charset="0"/>
              </a:rPr>
              <a:t>().</a:t>
            </a:r>
            <a:r>
              <a:rPr lang="en-US" sz="1800" b="0" dirty="0" err="1">
                <a:solidFill>
                  <a:srgbClr val="000000"/>
                </a:solidFill>
                <a:latin typeface="Consolas" panose="020B0609020204030204" pitchFamily="49" charset="0"/>
              </a:rPr>
              <a:t>read_line</a:t>
            </a:r>
            <a:r>
              <a:rPr lang="en-US" sz="1800" b="1" dirty="0">
                <a:solidFill>
                  <a:srgbClr val="000000"/>
                </a:solidFill>
                <a:latin typeface="Consolas" panose="020B0609020204030204" pitchFamily="49" charset="0"/>
              </a:rPr>
              <a:t>(&amp;</a:t>
            </a:r>
            <a:r>
              <a:rPr lang="en-US" sz="1800" b="1" dirty="0">
                <a:solidFill>
                  <a:srgbClr val="00007F"/>
                </a:solidFill>
                <a:latin typeface="Consolas" panose="020B0609020204030204" pitchFamily="49" charset="0"/>
              </a:rPr>
              <a:t>mut</a:t>
            </a:r>
            <a:r>
              <a:rPr lang="en-US" sz="1800" b="0" dirty="0">
                <a:solidFill>
                  <a:srgbClr val="808080"/>
                </a:solidFill>
                <a:latin typeface="Consolas" panose="020B0609020204030204" pitchFamily="49" charset="0"/>
              </a:rPr>
              <a:t> </a:t>
            </a:r>
            <a:r>
              <a:rPr lang="en-US" sz="1800" b="0" dirty="0">
                <a:solidFill>
                  <a:srgbClr val="000000"/>
                </a:solidFill>
                <a:latin typeface="Consolas" panose="020B0609020204030204" pitchFamily="49" charset="0"/>
              </a:rPr>
              <a:t>option</a:t>
            </a:r>
            <a:r>
              <a:rPr lang="en-US" sz="1800" b="1" dirty="0">
                <a:solidFill>
                  <a:srgbClr val="000000"/>
                </a:solidFill>
                <a:latin typeface="Consolas" panose="020B0609020204030204" pitchFamily="49" charset="0"/>
              </a:rPr>
              <a:t>);</a:t>
            </a:r>
            <a:endParaRPr lang="en-US"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r>
              <a:rPr lang="en-GB" sz="1800" b="0" dirty="0" err="1">
                <a:solidFill>
                  <a:srgbClr val="000000"/>
                </a:solidFill>
                <a:latin typeface="Consolas" panose="020B0609020204030204" pitchFamily="49" charset="0"/>
              </a:rPr>
              <a:t>option</a:t>
            </a:r>
            <a:r>
              <a:rPr lang="en-GB" sz="1800" b="1" dirty="0" err="1">
                <a:solidFill>
                  <a:srgbClr val="000000"/>
                </a:solidFill>
                <a:latin typeface="Consolas" panose="020B0609020204030204" pitchFamily="49" charset="0"/>
              </a:rPr>
              <a:t>.</a:t>
            </a:r>
            <a:r>
              <a:rPr lang="en-GB" sz="1800" b="0" dirty="0" err="1">
                <a:solidFill>
                  <a:srgbClr val="000000"/>
                </a:solidFill>
                <a:latin typeface="Consolas" panose="020B0609020204030204" pitchFamily="49" charset="0"/>
              </a:rPr>
              <a:t>truncate</a:t>
            </a:r>
            <a:r>
              <a:rPr lang="en-GB" sz="1800" b="1" dirty="0">
                <a:solidFill>
                  <a:srgbClr val="000000"/>
                </a:solidFill>
                <a:latin typeface="Consolas" panose="020B0609020204030204" pitchFamily="49" charset="0"/>
              </a:rPr>
              <a:t>(</a:t>
            </a:r>
            <a:r>
              <a:rPr lang="en-GB" sz="1800" b="0" dirty="0">
                <a:solidFill>
                  <a:srgbClr val="007F7F"/>
                </a:solidFill>
                <a:latin typeface="Consolas" panose="020B0609020204030204" pitchFamily="49" charset="0"/>
              </a:rPr>
              <a:t>1</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US" sz="1800" b="0" dirty="0">
                <a:solidFill>
                  <a:srgbClr val="808080"/>
                </a:solidFill>
                <a:latin typeface="Consolas" panose="020B0609020204030204" pitchFamily="49" charset="0"/>
              </a:rPr>
              <a:t>	</a:t>
            </a:r>
            <a:r>
              <a:rPr lang="en-US" sz="1800" b="1" dirty="0">
                <a:solidFill>
                  <a:srgbClr val="00007F"/>
                </a:solidFill>
                <a:latin typeface="Consolas" panose="020B0609020204030204" pitchFamily="49" charset="0"/>
              </a:rPr>
              <a:t>if</a:t>
            </a:r>
            <a:r>
              <a:rPr lang="en-US" sz="1800" b="0" dirty="0">
                <a:solidFill>
                  <a:srgbClr val="808080"/>
                </a:solidFill>
                <a:latin typeface="Consolas" panose="020B0609020204030204" pitchFamily="49" charset="0"/>
              </a:rPr>
              <a:t> </a:t>
            </a:r>
            <a:r>
              <a:rPr lang="en-US" sz="1800" b="0" dirty="0">
                <a:solidFill>
                  <a:srgbClr val="000000"/>
                </a:solidFill>
                <a:latin typeface="Consolas" panose="020B0609020204030204" pitchFamily="49" charset="0"/>
              </a:rPr>
              <a:t>option</a:t>
            </a:r>
            <a:r>
              <a:rPr lang="en-US" sz="1800" b="0" dirty="0">
                <a:solidFill>
                  <a:srgbClr val="808080"/>
                </a:solidFill>
                <a:latin typeface="Consolas" panose="020B0609020204030204" pitchFamily="49" charset="0"/>
              </a:rPr>
              <a:t> </a:t>
            </a:r>
            <a:r>
              <a:rPr lang="en-US" sz="1800" b="1" dirty="0">
                <a:solidFill>
                  <a:srgbClr val="000000"/>
                </a:solidFill>
                <a:latin typeface="Consolas" panose="020B0609020204030204" pitchFamily="49" charset="0"/>
              </a:rPr>
              <a:t>!=</a:t>
            </a:r>
            <a:r>
              <a:rPr lang="en-US" sz="1800" b="0" dirty="0">
                <a:solidFill>
                  <a:srgbClr val="808080"/>
                </a:solidFill>
                <a:latin typeface="Consolas" panose="020B0609020204030204" pitchFamily="49" charset="0"/>
              </a:rPr>
              <a:t> </a:t>
            </a:r>
            <a:r>
              <a:rPr lang="en-US" sz="1800" b="0" dirty="0">
                <a:solidFill>
                  <a:srgbClr val="7F007F"/>
                </a:solidFill>
                <a:latin typeface="Consolas" panose="020B0609020204030204" pitchFamily="49" charset="0"/>
              </a:rPr>
              <a:t>"Y"</a:t>
            </a:r>
            <a:r>
              <a:rPr lang="en-US" sz="1800" b="0" dirty="0">
                <a:solidFill>
                  <a:srgbClr val="808080"/>
                </a:solidFill>
                <a:latin typeface="Consolas" panose="020B0609020204030204" pitchFamily="49" charset="0"/>
              </a:rPr>
              <a:t> </a:t>
            </a:r>
            <a:r>
              <a:rPr lang="en-US" sz="1800" b="1" dirty="0">
                <a:solidFill>
                  <a:srgbClr val="000000"/>
                </a:solidFill>
                <a:latin typeface="Consolas" panose="020B0609020204030204" pitchFamily="49" charset="0"/>
              </a:rPr>
              <a:t>&amp;&amp;</a:t>
            </a:r>
            <a:r>
              <a:rPr lang="en-US" sz="1800" b="0" dirty="0">
                <a:solidFill>
                  <a:srgbClr val="808080"/>
                </a:solidFill>
                <a:latin typeface="Consolas" panose="020B0609020204030204" pitchFamily="49" charset="0"/>
              </a:rPr>
              <a:t> </a:t>
            </a:r>
            <a:r>
              <a:rPr lang="en-US" sz="1800" b="0" dirty="0">
                <a:solidFill>
                  <a:srgbClr val="000000"/>
                </a:solidFill>
                <a:latin typeface="Consolas" panose="020B0609020204030204" pitchFamily="49" charset="0"/>
              </a:rPr>
              <a:t>option</a:t>
            </a:r>
            <a:r>
              <a:rPr lang="en-US" sz="1800" b="0" dirty="0">
                <a:solidFill>
                  <a:srgbClr val="808080"/>
                </a:solidFill>
                <a:latin typeface="Consolas" panose="020B0609020204030204" pitchFamily="49" charset="0"/>
              </a:rPr>
              <a:t> </a:t>
            </a:r>
            <a:r>
              <a:rPr lang="en-US" sz="1800" b="1" dirty="0">
                <a:solidFill>
                  <a:srgbClr val="000000"/>
                </a:solidFill>
                <a:latin typeface="Consolas" panose="020B0609020204030204" pitchFamily="49" charset="0"/>
              </a:rPr>
              <a:t>!=</a:t>
            </a:r>
            <a:r>
              <a:rPr lang="en-US" sz="1800" b="0" dirty="0">
                <a:solidFill>
                  <a:srgbClr val="808080"/>
                </a:solidFill>
                <a:latin typeface="Consolas" panose="020B0609020204030204" pitchFamily="49" charset="0"/>
              </a:rPr>
              <a:t> </a:t>
            </a:r>
            <a:r>
              <a:rPr lang="en-US" sz="1800" b="0" dirty="0">
                <a:solidFill>
                  <a:srgbClr val="7F007F"/>
                </a:solidFill>
                <a:latin typeface="Consolas" panose="020B0609020204030204" pitchFamily="49" charset="0"/>
              </a:rPr>
              <a:t>"N"</a:t>
            </a:r>
            <a:r>
              <a:rPr lang="en-US" sz="1800" b="0" dirty="0">
                <a:solidFill>
                  <a:srgbClr val="808080"/>
                </a:solidFill>
                <a:latin typeface="Consolas" panose="020B0609020204030204" pitchFamily="49" charset="0"/>
              </a:rPr>
              <a:t> </a:t>
            </a:r>
            <a:r>
              <a:rPr lang="en-US" sz="1800" b="1" dirty="0">
                <a:solidFill>
                  <a:srgbClr val="000000"/>
                </a:solidFill>
                <a:latin typeface="Consolas" panose="020B0609020204030204" pitchFamily="49" charset="0"/>
              </a:rPr>
              <a:t>{</a:t>
            </a:r>
            <a:endParaRPr lang="en-US" sz="1800" b="0" dirty="0">
              <a:solidFill>
                <a:srgbClr val="808080"/>
              </a:solidFill>
              <a:latin typeface="Consolas" panose="020B0609020204030204" pitchFamily="49" charset="0"/>
            </a:endParaRPr>
          </a:p>
          <a:p>
            <a:r>
              <a:rPr lang="en-US" sz="1800" b="0" dirty="0">
                <a:solidFill>
                  <a:srgbClr val="808080"/>
                </a:solidFill>
                <a:latin typeface="Consolas" panose="020B0609020204030204" pitchFamily="49" charset="0"/>
              </a:rPr>
              <a:t>	    </a:t>
            </a:r>
            <a:r>
              <a:rPr lang="en-US" sz="1800" b="0" dirty="0" err="1">
                <a:solidFill>
                  <a:srgbClr val="7F7F00"/>
                </a:solidFill>
                <a:latin typeface="Consolas" panose="020B0609020204030204" pitchFamily="49" charset="0"/>
              </a:rPr>
              <a:t>println</a:t>
            </a:r>
            <a:r>
              <a:rPr lang="en-US" sz="1800" b="0" dirty="0">
                <a:solidFill>
                  <a:srgbClr val="7F7F00"/>
                </a:solidFill>
                <a:latin typeface="Consolas" panose="020B0609020204030204" pitchFamily="49" charset="0"/>
              </a:rPr>
              <a:t>!</a:t>
            </a:r>
            <a:r>
              <a:rPr lang="en-US" sz="1800" b="1" dirty="0">
                <a:solidFill>
                  <a:srgbClr val="000000"/>
                </a:solidFill>
                <a:latin typeface="Consolas" panose="020B0609020204030204" pitchFamily="49" charset="0"/>
              </a:rPr>
              <a:t>(</a:t>
            </a:r>
            <a:r>
              <a:rPr lang="en-US" sz="1800" b="0" dirty="0">
                <a:solidFill>
                  <a:srgbClr val="7F007F"/>
                </a:solidFill>
                <a:latin typeface="Consolas" panose="020B0609020204030204" pitchFamily="49" charset="0"/>
              </a:rPr>
              <a:t>"Please enter Y or N only!"</a:t>
            </a:r>
            <a:r>
              <a:rPr lang="en-US" sz="1800" b="1" dirty="0">
                <a:solidFill>
                  <a:srgbClr val="000000"/>
                </a:solidFill>
                <a:latin typeface="Consolas" panose="020B0609020204030204" pitchFamily="49" charset="0"/>
              </a:rPr>
              <a:t>);</a:t>
            </a:r>
            <a:endParaRPr lang="en-US"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GB"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r>
              <a:rPr lang="en-GB" sz="1800" b="0" dirty="0" err="1">
                <a:solidFill>
                  <a:srgbClr val="7F7F00"/>
                </a:solidFill>
                <a:latin typeface="Consolas" panose="020B0609020204030204" pitchFamily="49" charset="0"/>
              </a:rPr>
              <a:t>println</a:t>
            </a:r>
            <a:r>
              <a:rPr lang="en-GB" sz="1800" b="0" dirty="0">
                <a:solidFill>
                  <a:srgbClr val="7F7F00"/>
                </a:solidFill>
                <a:latin typeface="Consolas" panose="020B0609020204030204" pitchFamily="49" charset="0"/>
              </a:rPr>
              <a:t>!</a:t>
            </a:r>
            <a:r>
              <a:rPr lang="en-GB" sz="1800" b="1" dirty="0">
                <a:solidFill>
                  <a:srgbClr val="000000"/>
                </a:solidFill>
                <a:latin typeface="Consolas" panose="020B0609020204030204" pitchFamily="49" charset="0"/>
              </a:rPr>
              <a:t>(</a:t>
            </a:r>
            <a:r>
              <a:rPr lang="en-GB" sz="1800" b="0" dirty="0">
                <a:solidFill>
                  <a:srgbClr val="7F007F"/>
                </a:solidFill>
                <a:latin typeface="Consolas" panose="020B0609020204030204" pitchFamily="49" charset="0"/>
              </a:rPr>
              <a:t>"Goodbye!"</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GB" sz="1800" b="1" dirty="0">
                <a:solidFill>
                  <a:srgbClr val="000000"/>
                </a:solidFill>
                <a:latin typeface="Consolas" panose="020B0609020204030204" pitchFamily="49" charset="0"/>
              </a:rPr>
              <a:t>}</a:t>
            </a:r>
            <a:endParaRPr lang="en-GB" sz="1600" dirty="0">
              <a:latin typeface="Consolas" panose="020B0609020204030204" pitchFamily="49" charset="0"/>
            </a:endParaRPr>
          </a:p>
        </p:txBody>
      </p:sp>
      <p:pic>
        <p:nvPicPr>
          <p:cNvPr id="27" name="Picture 2" descr="logo">
            <a:extLst>
              <a:ext uri="{FF2B5EF4-FFF2-40B4-BE49-F238E27FC236}">
                <a16:creationId xmlns:a16="http://schemas.microsoft.com/office/drawing/2014/main" id="{4216A553-57DA-4FF8-BFC2-673E453BF4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92012" y="2423882"/>
            <a:ext cx="441370" cy="441370"/>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42FA73E6-26DF-460C-AFE5-2553DC59BE11}"/>
              </a:ext>
            </a:extLst>
          </p:cNvPr>
          <p:cNvSpPr txBox="1"/>
          <p:nvPr/>
        </p:nvSpPr>
        <p:spPr>
          <a:xfrm>
            <a:off x="8048915" y="4842130"/>
            <a:ext cx="4018121" cy="1815882"/>
          </a:xfrm>
          <a:prstGeom prst="rect">
            <a:avLst/>
          </a:prstGeom>
          <a:solidFill>
            <a:srgbClr val="000000"/>
          </a:solidFill>
        </p:spPr>
        <p:txBody>
          <a:bodyPr wrap="square">
            <a:spAutoFit/>
          </a:bodyPr>
          <a:lstStyle/>
          <a:p>
            <a:r>
              <a:rPr lang="en-GB" sz="1400" dirty="0">
                <a:solidFill>
                  <a:schemeClr val="bg1"/>
                </a:solidFill>
                <a:latin typeface="Consolas" panose="020B0609020204030204" pitchFamily="49" charset="0"/>
              </a:rPr>
              <a:t>Again?  Enter Y(es) or N(o):</a:t>
            </a:r>
          </a:p>
          <a:p>
            <a:r>
              <a:rPr lang="en-GB" sz="1400" dirty="0">
                <a:solidFill>
                  <a:schemeClr val="bg1"/>
                </a:solidFill>
                <a:latin typeface="Consolas" panose="020B0609020204030204" pitchFamily="49" charset="0"/>
              </a:rPr>
              <a:t>j</a:t>
            </a:r>
          </a:p>
          <a:p>
            <a:r>
              <a:rPr lang="en-GB" sz="1400" dirty="0">
                <a:solidFill>
                  <a:schemeClr val="bg1"/>
                </a:solidFill>
                <a:latin typeface="Consolas" panose="020B0609020204030204" pitchFamily="49" charset="0"/>
              </a:rPr>
              <a:t>Please enter Y or N only!</a:t>
            </a:r>
          </a:p>
          <a:p>
            <a:r>
              <a:rPr lang="en-GB" sz="1400" dirty="0">
                <a:solidFill>
                  <a:schemeClr val="bg1"/>
                </a:solidFill>
                <a:latin typeface="Consolas" panose="020B0609020204030204" pitchFamily="49" charset="0"/>
              </a:rPr>
              <a:t>Again?  Enter Y(es) or N(o):</a:t>
            </a:r>
          </a:p>
          <a:p>
            <a:r>
              <a:rPr lang="en-GB" sz="1400" dirty="0">
                <a:solidFill>
                  <a:schemeClr val="bg1"/>
                </a:solidFill>
                <a:latin typeface="Consolas" panose="020B0609020204030204" pitchFamily="49" charset="0"/>
              </a:rPr>
              <a:t>Y</a:t>
            </a:r>
          </a:p>
          <a:p>
            <a:r>
              <a:rPr lang="en-GB" sz="1400" dirty="0">
                <a:solidFill>
                  <a:schemeClr val="bg1"/>
                </a:solidFill>
                <a:latin typeface="Consolas" panose="020B0609020204030204" pitchFamily="49" charset="0"/>
              </a:rPr>
              <a:t>Again?  Enter Y(es) or N(o):</a:t>
            </a:r>
          </a:p>
          <a:p>
            <a:r>
              <a:rPr lang="en-GB" sz="1400" dirty="0">
                <a:solidFill>
                  <a:schemeClr val="bg1"/>
                </a:solidFill>
                <a:latin typeface="Consolas" panose="020B0609020204030204" pitchFamily="49" charset="0"/>
              </a:rPr>
              <a:t>N</a:t>
            </a:r>
          </a:p>
          <a:p>
            <a:r>
              <a:rPr lang="en-GB" sz="1400" dirty="0">
                <a:solidFill>
                  <a:schemeClr val="bg1"/>
                </a:solidFill>
                <a:latin typeface="Consolas" panose="020B0609020204030204" pitchFamily="49" charset="0"/>
              </a:rPr>
              <a:t>Goodbye!</a:t>
            </a:r>
          </a:p>
        </p:txBody>
      </p:sp>
      <p:sp>
        <p:nvSpPr>
          <p:cNvPr id="12" name="TextBox 11">
            <a:extLst>
              <a:ext uri="{FF2B5EF4-FFF2-40B4-BE49-F238E27FC236}">
                <a16:creationId xmlns:a16="http://schemas.microsoft.com/office/drawing/2014/main" id="{6091A1C0-DF6D-4DA9-A2D6-FC68D95A7A91}"/>
              </a:ext>
            </a:extLst>
          </p:cNvPr>
          <p:cNvSpPr txBox="1"/>
          <p:nvPr/>
        </p:nvSpPr>
        <p:spPr>
          <a:xfrm>
            <a:off x="6806100" y="6287130"/>
            <a:ext cx="1192213" cy="369332"/>
          </a:xfrm>
          <a:prstGeom prst="rect">
            <a:avLst/>
          </a:prstGeom>
          <a:solidFill>
            <a:srgbClr val="00B050"/>
          </a:solidFill>
        </p:spPr>
        <p:txBody>
          <a:bodyPr wrap="square">
            <a:spAutoFit/>
          </a:bodyPr>
          <a:lstStyle/>
          <a:p>
            <a:pPr algn="ctr"/>
            <a:r>
              <a:rPr lang="en-GB" dirty="0">
                <a:solidFill>
                  <a:schemeClr val="bg1"/>
                </a:solidFill>
              </a:rPr>
              <a:t>STDOUT</a:t>
            </a:r>
          </a:p>
        </p:txBody>
      </p:sp>
    </p:spTree>
    <p:extLst>
      <p:ext uri="{BB962C8B-B14F-4D97-AF65-F5344CB8AC3E}">
        <p14:creationId xmlns:p14="http://schemas.microsoft.com/office/powerpoint/2010/main" val="1377340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51930E-1CD6-4AEA-B3B8-9265415294C5}"/>
              </a:ext>
            </a:extLst>
          </p:cNvPr>
          <p:cNvSpPr>
            <a:spLocks noGrp="1"/>
          </p:cNvSpPr>
          <p:nvPr>
            <p:ph type="body" sz="quarter" idx="10"/>
          </p:nvPr>
        </p:nvSpPr>
        <p:spPr/>
        <p:txBody>
          <a:bodyPr/>
          <a:lstStyle/>
          <a:p>
            <a:r>
              <a:rPr lang="en-GB" cap="none" dirty="0"/>
              <a:t>loop</a:t>
            </a:r>
          </a:p>
        </p:txBody>
      </p:sp>
      <p:sp>
        <p:nvSpPr>
          <p:cNvPr id="3" name="Text Placeholder 2">
            <a:extLst>
              <a:ext uri="{FF2B5EF4-FFF2-40B4-BE49-F238E27FC236}">
                <a16:creationId xmlns:a16="http://schemas.microsoft.com/office/drawing/2014/main" id="{3F56CB33-DE9F-4B6F-8036-C8290164C4EC}"/>
              </a:ext>
            </a:extLst>
          </p:cNvPr>
          <p:cNvSpPr>
            <a:spLocks noGrp="1"/>
          </p:cNvSpPr>
          <p:nvPr>
            <p:ph type="body" sz="quarter" idx="15"/>
          </p:nvPr>
        </p:nvSpPr>
        <p:spPr>
          <a:xfrm>
            <a:off x="4722811" y="452075"/>
            <a:ext cx="7084403" cy="4094163"/>
          </a:xfrm>
        </p:spPr>
        <p:txBody>
          <a:bodyPr/>
          <a:lstStyle/>
          <a:p>
            <a:r>
              <a:rPr lang="en-GB" b="1" dirty="0"/>
              <a:t>Rust's </a:t>
            </a:r>
            <a:r>
              <a:rPr lang="en-GB" b="1" dirty="0">
                <a:latin typeface="Consolas" panose="020B0609020204030204" pitchFamily="49" charset="0"/>
              </a:rPr>
              <a:t>loop</a:t>
            </a:r>
            <a:r>
              <a:rPr lang="en-GB" b="1" dirty="0"/>
              <a:t> keyword provides a bona fide infinite loop mechanism</a:t>
            </a:r>
          </a:p>
          <a:p>
            <a:pPr marL="285750" indent="-285750">
              <a:buFont typeface="Arial" panose="020B0604020202020204" pitchFamily="34" charset="0"/>
              <a:buChar char="•"/>
            </a:pPr>
            <a:r>
              <a:rPr lang="en-GB" dirty="0"/>
              <a:t>In C family languages, </a:t>
            </a:r>
            <a:r>
              <a:rPr lang="en-GB" b="1" dirty="0">
                <a:latin typeface="Consolas" panose="020B0609020204030204" pitchFamily="49" charset="0"/>
              </a:rPr>
              <a:t>for</a:t>
            </a:r>
            <a:r>
              <a:rPr lang="en-GB" dirty="0"/>
              <a:t> and </a:t>
            </a:r>
            <a:r>
              <a:rPr lang="en-GB" b="1" dirty="0">
                <a:latin typeface="Consolas" panose="020B0609020204030204" pitchFamily="49" charset="0"/>
              </a:rPr>
              <a:t>while</a:t>
            </a:r>
            <a:r>
              <a:rPr lang="en-GB" dirty="0"/>
              <a:t> loops are typically hacked to achieve this: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r>
              <a:rPr lang="en-GB" b="1" dirty="0"/>
              <a:t>Rust's use of the </a:t>
            </a:r>
            <a:r>
              <a:rPr lang="en-GB" b="1" dirty="0">
                <a:latin typeface="Consolas" panose="020B0609020204030204" pitchFamily="49" charset="0"/>
              </a:rPr>
              <a:t>loop</a:t>
            </a:r>
            <a:r>
              <a:rPr lang="en-GB" b="1" dirty="0"/>
              <a:t> keyword makes this very easy!</a:t>
            </a:r>
          </a:p>
          <a:p>
            <a:endParaRPr lang="en-GB" dirty="0"/>
          </a:p>
          <a:p>
            <a:pPr marL="285750" indent="-285750">
              <a:buFont typeface="Arial" panose="020B0604020202020204" pitchFamily="34" charset="0"/>
              <a:buChar char="•"/>
            </a:pPr>
            <a:endParaRPr lang="en-GB" dirty="0"/>
          </a:p>
          <a:p>
            <a:endParaRPr lang="en-GB" dirty="0"/>
          </a:p>
        </p:txBody>
      </p:sp>
      <p:sp>
        <p:nvSpPr>
          <p:cNvPr id="11" name="TextBox 10">
            <a:extLst>
              <a:ext uri="{FF2B5EF4-FFF2-40B4-BE49-F238E27FC236}">
                <a16:creationId xmlns:a16="http://schemas.microsoft.com/office/drawing/2014/main" id="{B1427D23-F5DA-413E-B586-E02685973B64}"/>
              </a:ext>
            </a:extLst>
          </p:cNvPr>
          <p:cNvSpPr txBox="1"/>
          <p:nvPr/>
        </p:nvSpPr>
        <p:spPr>
          <a:xfrm>
            <a:off x="4979791" y="1349984"/>
            <a:ext cx="5952495" cy="2206317"/>
          </a:xfrm>
          <a:prstGeom prst="rect">
            <a:avLst/>
          </a:prstGeom>
          <a:solidFill>
            <a:schemeClr val="accent6">
              <a:lumMod val="20000"/>
              <a:lumOff val="80000"/>
            </a:schemeClr>
          </a:solidFill>
        </p:spPr>
        <p:txBody>
          <a:bodyPr vert="horz" wrap="square" lIns="0" tIns="0" rIns="0" bIns="0" rtlCol="0" anchor="t" anchorCtr="0">
            <a:noAutofit/>
          </a:bodyPr>
          <a:lstStyle/>
          <a:p>
            <a:pPr algn="l"/>
            <a:endParaRPr lang="en-GB" sz="1400" dirty="0">
              <a:solidFill>
                <a:schemeClr val="accent3">
                  <a:lumMod val="40000"/>
                  <a:lumOff val="60000"/>
                </a:schemeClr>
              </a:solidFill>
              <a:latin typeface="Consolas" panose="020B0609020204030204" pitchFamily="49" charset="0"/>
            </a:endParaRPr>
          </a:p>
          <a:p>
            <a:pPr algn="l"/>
            <a:r>
              <a:rPr lang="en-US" sz="1400" dirty="0">
                <a:latin typeface="Consolas" panose="020B0609020204030204" pitchFamily="49" charset="0"/>
              </a:rPr>
              <a:t>  </a:t>
            </a:r>
            <a:r>
              <a:rPr lang="en-US" sz="1400" dirty="0">
                <a:solidFill>
                  <a:srgbClr val="0070C0"/>
                </a:solidFill>
                <a:latin typeface="Consolas" panose="020B0609020204030204" pitchFamily="49" charset="0"/>
              </a:rPr>
              <a:t>for</a:t>
            </a:r>
            <a:r>
              <a:rPr lang="en-US" sz="1400" dirty="0">
                <a:latin typeface="Consolas" panose="020B0609020204030204" pitchFamily="49" charset="0"/>
              </a:rPr>
              <a:t> (;;) {</a:t>
            </a:r>
          </a:p>
          <a:p>
            <a:pPr algn="l"/>
            <a:r>
              <a:rPr lang="en-US" sz="1400" dirty="0">
                <a:latin typeface="Consolas" panose="020B0609020204030204" pitchFamily="49" charset="0"/>
              </a:rPr>
              <a:t>     </a:t>
            </a:r>
            <a:r>
              <a:rPr lang="en-US" sz="1400" dirty="0" err="1">
                <a:latin typeface="Consolas" panose="020B0609020204030204" pitchFamily="49" charset="0"/>
              </a:rPr>
              <a:t>printf</a:t>
            </a:r>
            <a:r>
              <a:rPr lang="en-US" sz="1400" dirty="0">
                <a:latin typeface="Consolas" panose="020B0609020204030204" pitchFamily="49" charset="0"/>
              </a:rPr>
              <a:t>(</a:t>
            </a:r>
            <a:r>
              <a:rPr lang="en-US" sz="1400" dirty="0">
                <a:solidFill>
                  <a:srgbClr val="C00000"/>
                </a:solidFill>
                <a:latin typeface="Consolas" panose="020B0609020204030204" pitchFamily="49" charset="0"/>
              </a:rPr>
              <a:t>"Runs forever!\n"</a:t>
            </a:r>
            <a:r>
              <a:rPr lang="en-US" sz="1400" dirty="0">
                <a:latin typeface="Consolas" panose="020B0609020204030204" pitchFamily="49" charset="0"/>
              </a:rPr>
              <a:t>);</a:t>
            </a:r>
          </a:p>
          <a:p>
            <a:pPr algn="l"/>
            <a:r>
              <a:rPr lang="en-US" sz="1400" dirty="0">
                <a:latin typeface="Consolas" panose="020B0609020204030204" pitchFamily="49" charset="0"/>
              </a:rPr>
              <a:t>  }</a:t>
            </a:r>
          </a:p>
          <a:p>
            <a:pPr algn="l"/>
            <a:endParaRPr lang="en-US" sz="1400" dirty="0">
              <a:latin typeface="Consolas" panose="020B0609020204030204" pitchFamily="49" charset="0"/>
            </a:endParaRPr>
          </a:p>
          <a:p>
            <a:pPr algn="l"/>
            <a:r>
              <a:rPr lang="en-US" sz="1400" dirty="0">
                <a:latin typeface="Consolas" panose="020B0609020204030204" pitchFamily="49" charset="0"/>
              </a:rPr>
              <a:t>  // or…</a:t>
            </a:r>
          </a:p>
          <a:p>
            <a:pPr algn="l"/>
            <a:endParaRPr lang="en-US" sz="1400" dirty="0">
              <a:latin typeface="Consolas" panose="020B0609020204030204" pitchFamily="49" charset="0"/>
            </a:endParaRPr>
          </a:p>
          <a:p>
            <a:pPr algn="l"/>
            <a:r>
              <a:rPr lang="en-US" sz="1400" dirty="0">
                <a:latin typeface="Consolas" panose="020B0609020204030204" pitchFamily="49" charset="0"/>
              </a:rPr>
              <a:t>  </a:t>
            </a:r>
            <a:r>
              <a:rPr lang="en-US" sz="1400" dirty="0">
                <a:solidFill>
                  <a:srgbClr val="0070C0"/>
                </a:solidFill>
                <a:latin typeface="Consolas" panose="020B0609020204030204" pitchFamily="49" charset="0"/>
              </a:rPr>
              <a:t>while</a:t>
            </a:r>
            <a:r>
              <a:rPr lang="en-US" sz="1400" dirty="0">
                <a:latin typeface="Consolas" panose="020B0609020204030204" pitchFamily="49" charset="0"/>
              </a:rPr>
              <a:t> (</a:t>
            </a:r>
            <a:r>
              <a:rPr lang="en-US" sz="1400" dirty="0">
                <a:solidFill>
                  <a:schemeClr val="accent3">
                    <a:lumMod val="60000"/>
                    <a:lumOff val="40000"/>
                  </a:schemeClr>
                </a:solidFill>
                <a:latin typeface="Consolas" panose="020B0609020204030204" pitchFamily="49" charset="0"/>
              </a:rPr>
              <a:t>1</a:t>
            </a:r>
            <a:r>
              <a:rPr lang="en-US" sz="1400" dirty="0">
                <a:latin typeface="Consolas" panose="020B0609020204030204" pitchFamily="49" charset="0"/>
              </a:rPr>
              <a:t>) {</a:t>
            </a:r>
          </a:p>
          <a:p>
            <a:r>
              <a:rPr lang="en-US" sz="1400" dirty="0">
                <a:latin typeface="Consolas" panose="020B0609020204030204" pitchFamily="49" charset="0"/>
              </a:rPr>
              <a:t>     </a:t>
            </a:r>
            <a:r>
              <a:rPr lang="en-US" sz="1400" dirty="0" err="1">
                <a:latin typeface="Consolas" panose="020B0609020204030204" pitchFamily="49" charset="0"/>
              </a:rPr>
              <a:t>printf</a:t>
            </a:r>
            <a:r>
              <a:rPr lang="en-US" sz="1400" dirty="0">
                <a:latin typeface="Consolas" panose="020B0609020204030204" pitchFamily="49" charset="0"/>
              </a:rPr>
              <a:t>(</a:t>
            </a:r>
            <a:r>
              <a:rPr lang="en-US" sz="1400" dirty="0">
                <a:solidFill>
                  <a:srgbClr val="C00000"/>
                </a:solidFill>
                <a:latin typeface="Consolas" panose="020B0609020204030204" pitchFamily="49" charset="0"/>
              </a:rPr>
              <a:t>"Runs forever!\n"</a:t>
            </a:r>
            <a:r>
              <a:rPr lang="en-US" sz="1400" dirty="0">
                <a:latin typeface="Consolas" panose="020B0609020204030204" pitchFamily="49" charset="0"/>
              </a:rPr>
              <a:t>);</a:t>
            </a:r>
          </a:p>
          <a:p>
            <a:pPr algn="l"/>
            <a:r>
              <a:rPr lang="en-US" sz="1400" dirty="0">
                <a:latin typeface="Consolas" panose="020B0609020204030204" pitchFamily="49" charset="0"/>
              </a:rPr>
              <a:t>  }</a:t>
            </a:r>
            <a:endParaRPr lang="en-GB" sz="1400" dirty="0">
              <a:latin typeface="Consolas" panose="020B0609020204030204" pitchFamily="49" charset="0"/>
            </a:endParaRPr>
          </a:p>
          <a:p>
            <a:pPr algn="l"/>
            <a:endParaRPr lang="en-GB" sz="1400" dirty="0">
              <a:latin typeface="Consolas" panose="020B0609020204030204" pitchFamily="49" charset="0"/>
            </a:endParaRPr>
          </a:p>
        </p:txBody>
      </p:sp>
      <p:pic>
        <p:nvPicPr>
          <p:cNvPr id="21" name="Picture 20">
            <a:extLst>
              <a:ext uri="{FF2B5EF4-FFF2-40B4-BE49-F238E27FC236}">
                <a16:creationId xmlns:a16="http://schemas.microsoft.com/office/drawing/2014/main" id="{E6A8A806-D384-4A7F-BD2A-07884AC9923A}"/>
              </a:ext>
            </a:extLst>
          </p:cNvPr>
          <p:cNvPicPr>
            <a:picLocks noChangeAspect="1"/>
          </p:cNvPicPr>
          <p:nvPr/>
        </p:nvPicPr>
        <p:blipFill>
          <a:blip r:embed="rId3"/>
          <a:stretch>
            <a:fillRect/>
          </a:stretch>
        </p:blipFill>
        <p:spPr>
          <a:xfrm>
            <a:off x="11227054" y="1375540"/>
            <a:ext cx="365791" cy="379530"/>
          </a:xfrm>
          <a:prstGeom prst="rect">
            <a:avLst/>
          </a:prstGeom>
        </p:spPr>
      </p:pic>
      <p:sp>
        <p:nvSpPr>
          <p:cNvPr id="23" name="TextBox 22">
            <a:extLst>
              <a:ext uri="{FF2B5EF4-FFF2-40B4-BE49-F238E27FC236}">
                <a16:creationId xmlns:a16="http://schemas.microsoft.com/office/drawing/2014/main" id="{5D34F519-96CA-4C32-9718-98039C521F29}"/>
              </a:ext>
            </a:extLst>
          </p:cNvPr>
          <p:cNvSpPr txBox="1"/>
          <p:nvPr/>
        </p:nvSpPr>
        <p:spPr>
          <a:xfrm>
            <a:off x="4722812" y="4475729"/>
            <a:ext cx="6209474" cy="1524111"/>
          </a:xfrm>
          <a:prstGeom prst="rect">
            <a:avLst/>
          </a:prstGeom>
          <a:solidFill>
            <a:schemeClr val="tx1">
              <a:lumMod val="10000"/>
              <a:lumOff val="90000"/>
            </a:schemeClr>
          </a:solidFill>
        </p:spPr>
        <p:txBody>
          <a:bodyPr vert="horz" wrap="square" lIns="0" tIns="0" rIns="0" bIns="0" rtlCol="0" anchor="t" anchorCtr="0">
            <a:normAutofit/>
          </a:bodyPr>
          <a:lstStyle/>
          <a:p>
            <a:r>
              <a:rPr lang="en-GB" sz="1600" b="1" dirty="0" err="1">
                <a:solidFill>
                  <a:srgbClr val="00007F"/>
                </a:solidFill>
                <a:latin typeface="Consolas" panose="020B0609020204030204" pitchFamily="49" charset="0"/>
              </a:rPr>
              <a:t>fn</a:t>
            </a:r>
            <a:r>
              <a:rPr lang="en-GB" sz="1600" b="0" dirty="0">
                <a:solidFill>
                  <a:srgbClr val="808080"/>
                </a:solidFill>
                <a:latin typeface="Consolas" panose="020B0609020204030204" pitchFamily="49" charset="0"/>
              </a:rPr>
              <a:t> </a:t>
            </a:r>
            <a:r>
              <a:rPr lang="en-GB" sz="1600" b="0" dirty="0">
                <a:solidFill>
                  <a:srgbClr val="000000"/>
                </a:solidFill>
                <a:latin typeface="Consolas" panose="020B0609020204030204" pitchFamily="49" charset="0"/>
              </a:rPr>
              <a:t>main</a:t>
            </a:r>
            <a:r>
              <a:rPr lang="en-GB" sz="1600" b="1" dirty="0">
                <a:solidFill>
                  <a:srgbClr val="000000"/>
                </a:solidFill>
                <a:latin typeface="Consolas" panose="020B0609020204030204" pitchFamily="49" charset="0"/>
              </a:rPr>
              <a:t>()</a:t>
            </a:r>
            <a:r>
              <a:rPr lang="en-GB" sz="1600" b="0" dirty="0">
                <a:solidFill>
                  <a:srgbClr val="808080"/>
                </a:solidFill>
                <a:latin typeface="Consolas" panose="020B0609020204030204" pitchFamily="49" charset="0"/>
              </a:rPr>
              <a:t> </a:t>
            </a:r>
            <a:r>
              <a:rPr lang="en-GB" sz="1600" b="1" dirty="0">
                <a:solidFill>
                  <a:srgbClr val="000000"/>
                </a:solidFill>
                <a:latin typeface="Consolas" panose="020B0609020204030204" pitchFamily="49" charset="0"/>
              </a:rPr>
              <a:t>{</a:t>
            </a:r>
            <a:endParaRPr lang="en-GB" sz="1600" b="0" dirty="0">
              <a:solidFill>
                <a:srgbClr val="808080"/>
              </a:solidFill>
              <a:latin typeface="Consolas" panose="020B0609020204030204" pitchFamily="49" charset="0"/>
            </a:endParaRPr>
          </a:p>
          <a:p>
            <a:r>
              <a:rPr lang="nn-NO" sz="1600" b="0" dirty="0">
                <a:solidFill>
                  <a:srgbClr val="808080"/>
                </a:solidFill>
                <a:latin typeface="Consolas" panose="020B0609020204030204" pitchFamily="49" charset="0"/>
              </a:rPr>
              <a:t>    </a:t>
            </a:r>
            <a:r>
              <a:rPr lang="nn-NO" sz="1600" b="1" dirty="0">
                <a:solidFill>
                  <a:srgbClr val="00007F"/>
                </a:solidFill>
                <a:latin typeface="Consolas" panose="020B0609020204030204" pitchFamily="49" charset="0"/>
              </a:rPr>
              <a:t>loop </a:t>
            </a:r>
            <a:r>
              <a:rPr lang="nn-NO" sz="1600" b="1" dirty="0">
                <a:solidFill>
                  <a:srgbClr val="000000"/>
                </a:solidFill>
                <a:latin typeface="Consolas" panose="020B0609020204030204" pitchFamily="49" charset="0"/>
              </a:rPr>
              <a:t>{</a:t>
            </a:r>
            <a:endParaRPr lang="nn-NO" sz="1600" b="0" dirty="0">
              <a:solidFill>
                <a:srgbClr val="808080"/>
              </a:solidFill>
              <a:latin typeface="Consolas" panose="020B0609020204030204" pitchFamily="49" charset="0"/>
            </a:endParaRPr>
          </a:p>
          <a:p>
            <a:r>
              <a:rPr lang="en-US" sz="1600" b="0" dirty="0">
                <a:solidFill>
                  <a:srgbClr val="808080"/>
                </a:solidFill>
                <a:latin typeface="Consolas" panose="020B0609020204030204" pitchFamily="49" charset="0"/>
              </a:rPr>
              <a:t>	</a:t>
            </a:r>
            <a:r>
              <a:rPr lang="en-US" sz="1600" b="0" dirty="0" err="1">
                <a:solidFill>
                  <a:srgbClr val="7F7F00"/>
                </a:solidFill>
                <a:latin typeface="Consolas" panose="020B0609020204030204" pitchFamily="49" charset="0"/>
              </a:rPr>
              <a:t>println</a:t>
            </a:r>
            <a:r>
              <a:rPr lang="en-US" sz="1600" b="0" dirty="0">
                <a:solidFill>
                  <a:srgbClr val="7F7F00"/>
                </a:solidFill>
                <a:latin typeface="Consolas" panose="020B0609020204030204" pitchFamily="49" charset="0"/>
              </a:rPr>
              <a:t>!</a:t>
            </a:r>
            <a:r>
              <a:rPr lang="en-US" sz="1600" b="1" dirty="0">
                <a:solidFill>
                  <a:srgbClr val="000000"/>
                </a:solidFill>
                <a:latin typeface="Consolas" panose="020B0609020204030204" pitchFamily="49" charset="0"/>
              </a:rPr>
              <a:t>(</a:t>
            </a:r>
            <a:r>
              <a:rPr lang="en-US" sz="1600" b="0" dirty="0">
                <a:solidFill>
                  <a:srgbClr val="7F007F"/>
                </a:solidFill>
                <a:latin typeface="Consolas" panose="020B0609020204030204" pitchFamily="49" charset="0"/>
              </a:rPr>
              <a:t>"Runs forever!"</a:t>
            </a:r>
            <a:r>
              <a:rPr lang="en-US" sz="1600" b="1" dirty="0">
                <a:solidFill>
                  <a:srgbClr val="000000"/>
                </a:solidFill>
                <a:latin typeface="Consolas" panose="020B0609020204030204" pitchFamily="49" charset="0"/>
              </a:rPr>
              <a:t>);</a:t>
            </a:r>
            <a:endParaRPr lang="en-US" sz="1600" b="0" dirty="0">
              <a:solidFill>
                <a:srgbClr val="808080"/>
              </a:solidFill>
              <a:latin typeface="Consolas" panose="020B0609020204030204" pitchFamily="49" charset="0"/>
            </a:endParaRPr>
          </a:p>
          <a:p>
            <a:r>
              <a:rPr lang="en-GB" sz="1600" dirty="0">
                <a:solidFill>
                  <a:srgbClr val="808080"/>
                </a:solidFill>
                <a:latin typeface="Consolas" panose="020B0609020204030204" pitchFamily="49" charset="0"/>
              </a:rPr>
              <a:t>    </a:t>
            </a:r>
            <a:r>
              <a:rPr lang="en-GB" sz="1600" b="1" dirty="0">
                <a:solidFill>
                  <a:srgbClr val="000000"/>
                </a:solidFill>
                <a:latin typeface="Consolas" panose="020B0609020204030204" pitchFamily="49" charset="0"/>
              </a:rPr>
              <a:t>}</a:t>
            </a:r>
            <a:endParaRPr lang="en-GB" sz="1600" b="0" dirty="0">
              <a:solidFill>
                <a:srgbClr val="808080"/>
              </a:solidFill>
              <a:latin typeface="Consolas" panose="020B0609020204030204" pitchFamily="49" charset="0"/>
            </a:endParaRPr>
          </a:p>
          <a:p>
            <a:r>
              <a:rPr lang="en-GB" sz="1600" b="1" dirty="0">
                <a:solidFill>
                  <a:srgbClr val="000000"/>
                </a:solidFill>
                <a:latin typeface="Consolas" panose="020B0609020204030204" pitchFamily="49" charset="0"/>
              </a:rPr>
              <a:t>}</a:t>
            </a:r>
            <a:endParaRPr lang="en-GB" sz="1600" dirty="0">
              <a:latin typeface="Consolas" panose="020B0609020204030204" pitchFamily="49" charset="0"/>
            </a:endParaRPr>
          </a:p>
        </p:txBody>
      </p:sp>
      <p:pic>
        <p:nvPicPr>
          <p:cNvPr id="27" name="Picture 2" descr="logo">
            <a:extLst>
              <a:ext uri="{FF2B5EF4-FFF2-40B4-BE49-F238E27FC236}">
                <a16:creationId xmlns:a16="http://schemas.microsoft.com/office/drawing/2014/main" id="{4216A553-57DA-4FF8-BFC2-673E453BF4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27054" y="4475729"/>
            <a:ext cx="441370" cy="441370"/>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42FA73E6-26DF-460C-AFE5-2553DC59BE11}"/>
              </a:ext>
            </a:extLst>
          </p:cNvPr>
          <p:cNvSpPr txBox="1"/>
          <p:nvPr/>
        </p:nvSpPr>
        <p:spPr>
          <a:xfrm>
            <a:off x="8848618" y="5458609"/>
            <a:ext cx="2083668" cy="1323439"/>
          </a:xfrm>
          <a:prstGeom prst="rect">
            <a:avLst/>
          </a:prstGeom>
          <a:solidFill>
            <a:srgbClr val="000000"/>
          </a:solidFill>
        </p:spPr>
        <p:txBody>
          <a:bodyPr wrap="square">
            <a:spAutoFit/>
          </a:bodyPr>
          <a:lstStyle/>
          <a:p>
            <a:r>
              <a:rPr lang="en-US" sz="1600" dirty="0">
                <a:solidFill>
                  <a:schemeClr val="bg1"/>
                </a:solidFill>
                <a:latin typeface="Consolas" panose="020B0609020204030204" pitchFamily="49" charset="0"/>
              </a:rPr>
              <a:t>Runs forever!</a:t>
            </a:r>
          </a:p>
          <a:p>
            <a:r>
              <a:rPr lang="en-US" sz="1600" dirty="0">
                <a:solidFill>
                  <a:schemeClr val="bg1"/>
                </a:solidFill>
                <a:latin typeface="Consolas" panose="020B0609020204030204" pitchFamily="49" charset="0"/>
              </a:rPr>
              <a:t>Runs forever!</a:t>
            </a:r>
          </a:p>
          <a:p>
            <a:r>
              <a:rPr lang="en-US" sz="1600" dirty="0">
                <a:solidFill>
                  <a:schemeClr val="bg1"/>
                </a:solidFill>
                <a:latin typeface="Consolas" panose="020B0609020204030204" pitchFamily="49" charset="0"/>
              </a:rPr>
              <a:t>Runs forever!</a:t>
            </a:r>
          </a:p>
          <a:p>
            <a:r>
              <a:rPr lang="en-US" sz="1600" dirty="0">
                <a:solidFill>
                  <a:schemeClr val="bg1"/>
                </a:solidFill>
                <a:latin typeface="Consolas" panose="020B0609020204030204" pitchFamily="49" charset="0"/>
              </a:rPr>
              <a:t>Runs forever!</a:t>
            </a:r>
          </a:p>
          <a:p>
            <a:r>
              <a:rPr lang="en-GB" sz="1600" dirty="0">
                <a:solidFill>
                  <a:schemeClr val="bg1"/>
                </a:solidFill>
                <a:latin typeface="Consolas" panose="020B0609020204030204" pitchFamily="49" charset="0"/>
              </a:rPr>
              <a:t>:</a:t>
            </a:r>
          </a:p>
        </p:txBody>
      </p:sp>
      <p:sp>
        <p:nvSpPr>
          <p:cNvPr id="12" name="TextBox 11">
            <a:extLst>
              <a:ext uri="{FF2B5EF4-FFF2-40B4-BE49-F238E27FC236}">
                <a16:creationId xmlns:a16="http://schemas.microsoft.com/office/drawing/2014/main" id="{6091A1C0-DF6D-4DA9-A2D6-FC68D95A7A91}"/>
              </a:ext>
            </a:extLst>
          </p:cNvPr>
          <p:cNvSpPr txBox="1"/>
          <p:nvPr/>
        </p:nvSpPr>
        <p:spPr>
          <a:xfrm>
            <a:off x="7541640" y="5458609"/>
            <a:ext cx="1192213" cy="369332"/>
          </a:xfrm>
          <a:prstGeom prst="rect">
            <a:avLst/>
          </a:prstGeom>
          <a:solidFill>
            <a:srgbClr val="00B050"/>
          </a:solidFill>
        </p:spPr>
        <p:txBody>
          <a:bodyPr wrap="square">
            <a:spAutoFit/>
          </a:bodyPr>
          <a:lstStyle/>
          <a:p>
            <a:pPr algn="ctr"/>
            <a:r>
              <a:rPr lang="en-GB" dirty="0">
                <a:solidFill>
                  <a:schemeClr val="bg1"/>
                </a:solidFill>
              </a:rPr>
              <a:t>STDOUT</a:t>
            </a:r>
          </a:p>
        </p:txBody>
      </p:sp>
      <p:pic>
        <p:nvPicPr>
          <p:cNvPr id="5" name="Graphic 4" descr="Warning with solid fill">
            <a:extLst>
              <a:ext uri="{FF2B5EF4-FFF2-40B4-BE49-F238E27FC236}">
                <a16:creationId xmlns:a16="http://schemas.microsoft.com/office/drawing/2014/main" id="{18FAD3CF-F311-8C10-0C13-A012EFADE3F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90240" y="5412085"/>
            <a:ext cx="550473" cy="550473"/>
          </a:xfrm>
          <a:prstGeom prst="rect">
            <a:avLst/>
          </a:prstGeom>
        </p:spPr>
      </p:pic>
      <p:pic>
        <p:nvPicPr>
          <p:cNvPr id="6" name="Graphic 5" descr="Warning with solid fill">
            <a:extLst>
              <a:ext uri="{FF2B5EF4-FFF2-40B4-BE49-F238E27FC236}">
                <a16:creationId xmlns:a16="http://schemas.microsoft.com/office/drawing/2014/main" id="{B360A87B-008D-157E-2370-AF7D50FC51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72502" y="1953514"/>
            <a:ext cx="550473" cy="550473"/>
          </a:xfrm>
          <a:prstGeom prst="rect">
            <a:avLst/>
          </a:prstGeom>
        </p:spPr>
      </p:pic>
    </p:spTree>
    <p:extLst>
      <p:ext uri="{BB962C8B-B14F-4D97-AF65-F5344CB8AC3E}">
        <p14:creationId xmlns:p14="http://schemas.microsoft.com/office/powerpoint/2010/main" val="8547031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58CA31-C1DD-425F-8796-9584420957D2}"/>
              </a:ext>
            </a:extLst>
          </p:cNvPr>
          <p:cNvSpPr>
            <a:spLocks noGrp="1"/>
          </p:cNvSpPr>
          <p:nvPr>
            <p:ph type="body" sz="quarter" idx="10"/>
          </p:nvPr>
        </p:nvSpPr>
        <p:spPr/>
        <p:txBody>
          <a:bodyPr/>
          <a:lstStyle/>
          <a:p>
            <a:r>
              <a:rPr lang="en-GB" cap="none" dirty="0"/>
              <a:t>break</a:t>
            </a:r>
          </a:p>
        </p:txBody>
      </p:sp>
      <p:sp>
        <p:nvSpPr>
          <p:cNvPr id="3" name="Text Placeholder 2">
            <a:extLst>
              <a:ext uri="{FF2B5EF4-FFF2-40B4-BE49-F238E27FC236}">
                <a16:creationId xmlns:a16="http://schemas.microsoft.com/office/drawing/2014/main" id="{7C350052-A240-4D1B-9582-55CE2E64026D}"/>
              </a:ext>
            </a:extLst>
          </p:cNvPr>
          <p:cNvSpPr>
            <a:spLocks noGrp="1"/>
          </p:cNvSpPr>
          <p:nvPr>
            <p:ph type="body" sz="quarter" idx="15"/>
          </p:nvPr>
        </p:nvSpPr>
        <p:spPr>
          <a:xfrm>
            <a:off x="4630738" y="384784"/>
            <a:ext cx="7078662" cy="4094163"/>
          </a:xfrm>
        </p:spPr>
        <p:txBody>
          <a:bodyPr/>
          <a:lstStyle/>
          <a:p>
            <a:r>
              <a:rPr lang="en-GB" dirty="0"/>
              <a:t>As noted, Rust's </a:t>
            </a:r>
            <a:r>
              <a:rPr lang="en-GB" b="1" dirty="0">
                <a:latin typeface="Consolas" panose="020B0609020204030204" pitchFamily="49" charset="0"/>
              </a:rPr>
              <a:t>break</a:t>
            </a:r>
            <a:r>
              <a:rPr lang="en-GB" dirty="0"/>
              <a:t> and </a:t>
            </a:r>
            <a:r>
              <a:rPr lang="en-GB" b="1" dirty="0">
                <a:latin typeface="Consolas" panose="020B0609020204030204" pitchFamily="49" charset="0"/>
              </a:rPr>
              <a:t>continue</a:t>
            </a:r>
            <a:r>
              <a:rPr lang="en-GB" dirty="0"/>
              <a:t> reserved words function in the same way as C's analogues.</a:t>
            </a:r>
          </a:p>
          <a:p>
            <a:endParaRPr lang="en-GB" dirty="0"/>
          </a:p>
          <a:p>
            <a:r>
              <a:rPr lang="en-GB" dirty="0"/>
              <a:t>e.g. The </a:t>
            </a:r>
            <a:r>
              <a:rPr lang="en-GB" b="1" dirty="0">
                <a:latin typeface="Consolas" panose="020B0609020204030204" pitchFamily="49" charset="0"/>
              </a:rPr>
              <a:t>break</a:t>
            </a:r>
            <a:r>
              <a:rPr lang="en-GB" dirty="0"/>
              <a:t> reserved word can be used to </a:t>
            </a:r>
            <a:r>
              <a:rPr lang="en-GB" b="1" dirty="0"/>
              <a:t>exit</a:t>
            </a:r>
            <a:r>
              <a:rPr lang="en-GB" dirty="0"/>
              <a:t> Rust's (ordinarily) infinite </a:t>
            </a:r>
            <a:r>
              <a:rPr lang="en-GB" b="1" dirty="0">
                <a:latin typeface="Consolas" panose="020B0609020204030204" pitchFamily="49" charset="0"/>
              </a:rPr>
              <a:t>loop</a:t>
            </a:r>
            <a:r>
              <a:rPr lang="en-GB" dirty="0"/>
              <a:t> construct:</a:t>
            </a:r>
          </a:p>
          <a:p>
            <a:endParaRPr lang="en-GB" dirty="0"/>
          </a:p>
        </p:txBody>
      </p:sp>
      <p:sp>
        <p:nvSpPr>
          <p:cNvPr id="4" name="TextBox 3">
            <a:extLst>
              <a:ext uri="{FF2B5EF4-FFF2-40B4-BE49-F238E27FC236}">
                <a16:creationId xmlns:a16="http://schemas.microsoft.com/office/drawing/2014/main" id="{3884F639-16B8-4BB1-49A4-6775D7DB96A1}"/>
              </a:ext>
            </a:extLst>
          </p:cNvPr>
          <p:cNvSpPr txBox="1"/>
          <p:nvPr/>
        </p:nvSpPr>
        <p:spPr>
          <a:xfrm>
            <a:off x="4630738" y="1986418"/>
            <a:ext cx="6209474" cy="2708434"/>
          </a:xfrm>
          <a:prstGeom prst="rect">
            <a:avLst/>
          </a:prstGeom>
          <a:solidFill>
            <a:schemeClr val="tx1">
              <a:lumMod val="10000"/>
              <a:lumOff val="90000"/>
            </a:schemeClr>
          </a:solidFill>
        </p:spPr>
        <p:txBody>
          <a:bodyPr vert="horz" wrap="square" lIns="0" tIns="0" rIns="0" bIns="0" rtlCol="0" anchor="t" anchorCtr="0">
            <a:spAutoFit/>
          </a:bodyPr>
          <a:lstStyle/>
          <a:p>
            <a:r>
              <a:rPr lang="en-GB" sz="1600" b="1" dirty="0" err="1">
                <a:solidFill>
                  <a:srgbClr val="00007F"/>
                </a:solidFill>
                <a:latin typeface="Consolas" panose="020B0609020204030204" pitchFamily="49" charset="0"/>
              </a:rPr>
              <a:t>fn</a:t>
            </a:r>
            <a:r>
              <a:rPr lang="en-GB" sz="1600" b="0" dirty="0">
                <a:solidFill>
                  <a:srgbClr val="808080"/>
                </a:solidFill>
                <a:latin typeface="Consolas" panose="020B0609020204030204" pitchFamily="49" charset="0"/>
              </a:rPr>
              <a:t> </a:t>
            </a:r>
            <a:r>
              <a:rPr lang="en-GB" sz="1600" b="0" dirty="0">
                <a:solidFill>
                  <a:srgbClr val="000000"/>
                </a:solidFill>
                <a:latin typeface="Consolas" panose="020B0609020204030204" pitchFamily="49" charset="0"/>
              </a:rPr>
              <a:t>main</a:t>
            </a:r>
            <a:r>
              <a:rPr lang="en-GB" sz="1600" b="1" dirty="0">
                <a:solidFill>
                  <a:srgbClr val="000000"/>
                </a:solidFill>
                <a:latin typeface="Consolas" panose="020B0609020204030204" pitchFamily="49" charset="0"/>
              </a:rPr>
              <a:t>()</a:t>
            </a:r>
            <a:r>
              <a:rPr lang="en-GB" sz="1600" b="0" dirty="0">
                <a:solidFill>
                  <a:srgbClr val="808080"/>
                </a:solidFill>
                <a:latin typeface="Consolas" panose="020B0609020204030204" pitchFamily="49" charset="0"/>
              </a:rPr>
              <a:t> </a:t>
            </a:r>
            <a:r>
              <a:rPr lang="en-GB" sz="1600" dirty="0">
                <a:solidFill>
                  <a:srgbClr val="000000"/>
                </a:solidFill>
                <a:latin typeface="Consolas" panose="020B0609020204030204" pitchFamily="49" charset="0"/>
              </a:rPr>
              <a:t>{</a:t>
            </a:r>
            <a:endParaRPr lang="en-GB" sz="1600" dirty="0">
              <a:solidFill>
                <a:srgbClr val="808080"/>
              </a:solidFill>
              <a:latin typeface="Consolas" panose="020B0609020204030204" pitchFamily="49" charset="0"/>
            </a:endParaRPr>
          </a:p>
          <a:p>
            <a:r>
              <a:rPr lang="nn-NO" sz="1600" b="0" dirty="0">
                <a:solidFill>
                  <a:srgbClr val="808080"/>
                </a:solidFill>
                <a:latin typeface="Consolas" panose="020B0609020204030204" pitchFamily="49" charset="0"/>
              </a:rPr>
              <a:t>    </a:t>
            </a:r>
            <a:r>
              <a:rPr lang="nn-NO" sz="1600" b="1" dirty="0">
                <a:solidFill>
                  <a:srgbClr val="00007F"/>
                </a:solidFill>
                <a:latin typeface="Consolas" panose="020B0609020204030204" pitchFamily="49" charset="0"/>
              </a:rPr>
              <a:t>let</a:t>
            </a:r>
            <a:r>
              <a:rPr lang="nn-NO" sz="1600" dirty="0">
                <a:solidFill>
                  <a:srgbClr val="000000"/>
                </a:solidFill>
                <a:latin typeface="Consolas" panose="020B0609020204030204" pitchFamily="49" charset="0"/>
              </a:rPr>
              <a:t> </a:t>
            </a:r>
            <a:r>
              <a:rPr lang="nn-NO" sz="1600" b="1" dirty="0">
                <a:solidFill>
                  <a:srgbClr val="00007F"/>
                </a:solidFill>
                <a:latin typeface="Consolas" panose="020B0609020204030204" pitchFamily="49" charset="0"/>
              </a:rPr>
              <a:t>mut</a:t>
            </a:r>
            <a:r>
              <a:rPr lang="nn-NO" sz="1600" dirty="0">
                <a:solidFill>
                  <a:srgbClr val="000000"/>
                </a:solidFill>
                <a:latin typeface="Consolas" panose="020B0609020204030204" pitchFamily="49" charset="0"/>
              </a:rPr>
              <a:t> counter = 1;</a:t>
            </a:r>
          </a:p>
          <a:p>
            <a:r>
              <a:rPr lang="nn-NO" sz="1600" dirty="0">
                <a:solidFill>
                  <a:srgbClr val="000000"/>
                </a:solidFill>
                <a:latin typeface="Consolas" panose="020B0609020204030204" pitchFamily="49" charset="0"/>
              </a:rPr>
              <a:t>    </a:t>
            </a:r>
            <a:r>
              <a:rPr lang="nn-NO" sz="1600" b="1" dirty="0">
                <a:solidFill>
                  <a:srgbClr val="00007F"/>
                </a:solidFill>
                <a:latin typeface="Consolas" panose="020B0609020204030204" pitchFamily="49" charset="0"/>
              </a:rPr>
              <a:t>loop</a:t>
            </a:r>
            <a:r>
              <a:rPr lang="nn-NO" sz="1600" dirty="0">
                <a:solidFill>
                  <a:srgbClr val="000000"/>
                </a:solidFill>
                <a:latin typeface="Consolas" panose="020B0609020204030204" pitchFamily="49" charset="0"/>
              </a:rPr>
              <a:t> {</a:t>
            </a:r>
          </a:p>
          <a:p>
            <a:r>
              <a:rPr lang="en-US" sz="1600" b="1" dirty="0">
                <a:solidFill>
                  <a:srgbClr val="00007F"/>
                </a:solidFill>
                <a:latin typeface="Consolas" panose="020B0609020204030204" pitchFamily="49" charset="0"/>
              </a:rPr>
              <a:t>        </a:t>
            </a:r>
            <a:r>
              <a:rPr lang="en-US" sz="1600" b="0" dirty="0" err="1">
                <a:solidFill>
                  <a:srgbClr val="00B050"/>
                </a:solidFill>
                <a:latin typeface="Consolas" panose="020B0609020204030204" pitchFamily="49" charset="0"/>
              </a:rPr>
              <a:t>println</a:t>
            </a:r>
            <a:r>
              <a:rPr lang="en-US" sz="1600" b="0" dirty="0">
                <a:solidFill>
                  <a:srgbClr val="00B050"/>
                </a:solidFill>
                <a:latin typeface="Consolas" panose="020B0609020204030204" pitchFamily="49" charset="0"/>
              </a:rPr>
              <a:t>!</a:t>
            </a:r>
            <a:r>
              <a:rPr lang="en-US" sz="1600" b="1" dirty="0">
                <a:solidFill>
                  <a:srgbClr val="000000"/>
                </a:solidFill>
                <a:latin typeface="Consolas" panose="020B0609020204030204" pitchFamily="49" charset="0"/>
              </a:rPr>
              <a:t>(</a:t>
            </a:r>
            <a:r>
              <a:rPr lang="en-US" sz="1600" b="0" dirty="0">
                <a:solidFill>
                  <a:srgbClr val="7F007F"/>
                </a:solidFill>
                <a:latin typeface="Consolas" panose="020B0609020204030204" pitchFamily="49" charset="0"/>
              </a:rPr>
              <a:t>"Runs forever!"</a:t>
            </a:r>
            <a:r>
              <a:rPr lang="en-US" sz="1600" b="1"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counter+=1;</a:t>
            </a:r>
            <a:endParaRPr lang="en-US" sz="1600" dirty="0">
              <a:solidFill>
                <a:srgbClr val="808080"/>
              </a:solidFill>
              <a:latin typeface="Consolas" panose="020B0609020204030204" pitchFamily="49" charset="0"/>
            </a:endParaRPr>
          </a:p>
          <a:p>
            <a:r>
              <a:rPr lang="en-US" sz="1600" b="1" dirty="0">
                <a:solidFill>
                  <a:srgbClr val="00007F"/>
                </a:solidFill>
                <a:latin typeface="Consolas" panose="020B0609020204030204" pitchFamily="49" charset="0"/>
              </a:rPr>
              <a:t>        if</a:t>
            </a:r>
            <a:r>
              <a:rPr lang="en-US" sz="1600" b="1" dirty="0">
                <a:solidFill>
                  <a:srgbClr val="000000"/>
                </a:solidFill>
                <a:latin typeface="Consolas" panose="020B0609020204030204" pitchFamily="49" charset="0"/>
              </a:rPr>
              <a:t> </a:t>
            </a:r>
            <a:r>
              <a:rPr lang="en-US" sz="1600" dirty="0">
                <a:solidFill>
                  <a:srgbClr val="000000"/>
                </a:solidFill>
                <a:latin typeface="Consolas" panose="020B0609020204030204" pitchFamily="49" charset="0"/>
              </a:rPr>
              <a:t>counter &gt; 5 {</a:t>
            </a:r>
          </a:p>
          <a:p>
            <a:r>
              <a:rPr lang="en-US" sz="1600" dirty="0">
                <a:solidFill>
                  <a:srgbClr val="000000"/>
                </a:solidFill>
                <a:latin typeface="Consolas" panose="020B0609020204030204" pitchFamily="49" charset="0"/>
              </a:rPr>
              <a:t>           </a:t>
            </a:r>
            <a:r>
              <a:rPr lang="en-US" sz="1600" b="1" dirty="0">
                <a:solidFill>
                  <a:srgbClr val="00007F"/>
                </a:solidFill>
                <a:highlight>
                  <a:srgbClr val="FFFF00"/>
                </a:highlight>
                <a:latin typeface="Consolas" panose="020B0609020204030204" pitchFamily="49" charset="0"/>
              </a:rPr>
              <a:t>break</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p>
          <a:p>
            <a:r>
              <a:rPr lang="en-GB" sz="1600" dirty="0">
                <a:solidFill>
                  <a:srgbClr val="000000"/>
                </a:solidFill>
                <a:latin typeface="Consolas" panose="020B0609020204030204" pitchFamily="49" charset="0"/>
              </a:rPr>
              <a:t>    }</a:t>
            </a:r>
          </a:p>
          <a:p>
            <a:r>
              <a:rPr lang="en-US" sz="1600" dirty="0">
                <a:solidFill>
                  <a:srgbClr val="7F7F00"/>
                </a:solidFill>
                <a:latin typeface="Consolas" panose="020B0609020204030204" pitchFamily="49" charset="0"/>
              </a:rPr>
              <a:t>    </a:t>
            </a:r>
            <a:r>
              <a:rPr lang="en-US" sz="1600" dirty="0" err="1">
                <a:solidFill>
                  <a:srgbClr val="7F7F00"/>
                </a:solidFill>
                <a:latin typeface="Consolas" panose="020B0609020204030204" pitchFamily="49" charset="0"/>
              </a:rPr>
              <a:t>println</a:t>
            </a:r>
            <a:r>
              <a:rPr lang="en-US" sz="1600" dirty="0">
                <a:solidFill>
                  <a:srgbClr val="7F7F00"/>
                </a:solidFill>
                <a:latin typeface="Consolas" panose="020B0609020204030204" pitchFamily="49" charset="0"/>
              </a:rPr>
              <a:t>!</a:t>
            </a:r>
            <a:r>
              <a:rPr lang="en-US" sz="1600" dirty="0">
                <a:solidFill>
                  <a:srgbClr val="000000"/>
                </a:solidFill>
                <a:latin typeface="Consolas" panose="020B0609020204030204" pitchFamily="49" charset="0"/>
              </a:rPr>
              <a:t>(</a:t>
            </a:r>
            <a:r>
              <a:rPr lang="en-US" sz="1600" dirty="0">
                <a:solidFill>
                  <a:srgbClr val="7030A0"/>
                </a:solidFill>
                <a:latin typeface="Consolas" panose="020B0609020204030204" pitchFamily="49" charset="0"/>
              </a:rPr>
              <a:t>"Until it doesn't!"</a:t>
            </a:r>
            <a:r>
              <a:rPr lang="en-US" sz="1600" dirty="0">
                <a:solidFill>
                  <a:srgbClr val="000000"/>
                </a:solidFill>
                <a:latin typeface="Consolas" panose="020B0609020204030204" pitchFamily="49" charset="0"/>
              </a:rPr>
              <a:t>);</a:t>
            </a:r>
            <a:endParaRPr lang="en-GB" sz="1600" dirty="0">
              <a:solidFill>
                <a:srgbClr val="808080"/>
              </a:solidFill>
              <a:latin typeface="Consolas" panose="020B0609020204030204" pitchFamily="49" charset="0"/>
            </a:endParaRPr>
          </a:p>
          <a:p>
            <a:r>
              <a:rPr lang="en-GB" sz="1600" dirty="0">
                <a:solidFill>
                  <a:srgbClr val="000000"/>
                </a:solidFill>
                <a:latin typeface="Consolas" panose="020B0609020204030204" pitchFamily="49" charset="0"/>
              </a:rPr>
              <a:t>}</a:t>
            </a:r>
            <a:endParaRPr lang="en-GB" sz="1600" dirty="0">
              <a:latin typeface="Consolas" panose="020B0609020204030204" pitchFamily="49" charset="0"/>
            </a:endParaRPr>
          </a:p>
        </p:txBody>
      </p:sp>
      <p:pic>
        <p:nvPicPr>
          <p:cNvPr id="5" name="Picture 2" descr="logo">
            <a:extLst>
              <a:ext uri="{FF2B5EF4-FFF2-40B4-BE49-F238E27FC236}">
                <a16:creationId xmlns:a16="http://schemas.microsoft.com/office/drawing/2014/main" id="{9F83A60F-D6A4-F59A-11A0-EE57DB434F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34980" y="1986418"/>
            <a:ext cx="441370" cy="44137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B194A17-44C1-4446-B1AA-501A7C879155}"/>
              </a:ext>
            </a:extLst>
          </p:cNvPr>
          <p:cNvSpPr txBox="1"/>
          <p:nvPr/>
        </p:nvSpPr>
        <p:spPr>
          <a:xfrm>
            <a:off x="9492682" y="4796889"/>
            <a:ext cx="2083668" cy="1569660"/>
          </a:xfrm>
          <a:prstGeom prst="rect">
            <a:avLst/>
          </a:prstGeom>
          <a:solidFill>
            <a:srgbClr val="000000"/>
          </a:solidFill>
        </p:spPr>
        <p:txBody>
          <a:bodyPr wrap="square">
            <a:spAutoFit/>
          </a:bodyPr>
          <a:lstStyle/>
          <a:p>
            <a:r>
              <a:rPr lang="en-US" sz="1600" dirty="0">
                <a:solidFill>
                  <a:schemeClr val="bg1"/>
                </a:solidFill>
                <a:latin typeface="Consolas" panose="020B0609020204030204" pitchFamily="49" charset="0"/>
              </a:rPr>
              <a:t>Runs forever!</a:t>
            </a:r>
          </a:p>
          <a:p>
            <a:r>
              <a:rPr lang="en-US" sz="1600" dirty="0">
                <a:solidFill>
                  <a:schemeClr val="bg1"/>
                </a:solidFill>
                <a:latin typeface="Consolas" panose="020B0609020204030204" pitchFamily="49" charset="0"/>
              </a:rPr>
              <a:t>Runs forever!</a:t>
            </a:r>
          </a:p>
          <a:p>
            <a:r>
              <a:rPr lang="en-US" sz="1600" dirty="0">
                <a:solidFill>
                  <a:schemeClr val="bg1"/>
                </a:solidFill>
                <a:latin typeface="Consolas" panose="020B0609020204030204" pitchFamily="49" charset="0"/>
              </a:rPr>
              <a:t>Runs forever!</a:t>
            </a:r>
          </a:p>
          <a:p>
            <a:r>
              <a:rPr lang="en-US" sz="1600" dirty="0">
                <a:solidFill>
                  <a:schemeClr val="bg1"/>
                </a:solidFill>
                <a:latin typeface="Consolas" panose="020B0609020204030204" pitchFamily="49" charset="0"/>
              </a:rPr>
              <a:t>Runs forever!</a:t>
            </a:r>
          </a:p>
          <a:p>
            <a:r>
              <a:rPr lang="en-US" sz="1600" dirty="0">
                <a:solidFill>
                  <a:schemeClr val="bg1"/>
                </a:solidFill>
                <a:latin typeface="Consolas" panose="020B0609020204030204" pitchFamily="49" charset="0"/>
              </a:rPr>
              <a:t>Runs forever!</a:t>
            </a:r>
          </a:p>
          <a:p>
            <a:r>
              <a:rPr lang="en-US" sz="1600" dirty="0">
                <a:solidFill>
                  <a:schemeClr val="bg1"/>
                </a:solidFill>
                <a:latin typeface="Consolas" panose="020B0609020204030204" pitchFamily="49" charset="0"/>
              </a:rPr>
              <a:t>Until it doesn't!</a:t>
            </a:r>
            <a:endParaRPr lang="en-GB" sz="1600" dirty="0">
              <a:solidFill>
                <a:schemeClr val="bg1"/>
              </a:solidFill>
              <a:latin typeface="Consolas" panose="020B0609020204030204" pitchFamily="49" charset="0"/>
            </a:endParaRPr>
          </a:p>
        </p:txBody>
      </p:sp>
      <p:sp>
        <p:nvSpPr>
          <p:cNvPr id="7" name="TextBox 6">
            <a:extLst>
              <a:ext uri="{FF2B5EF4-FFF2-40B4-BE49-F238E27FC236}">
                <a16:creationId xmlns:a16="http://schemas.microsoft.com/office/drawing/2014/main" id="{AD28B16D-B1CE-7FD2-FB43-B82624962237}"/>
              </a:ext>
            </a:extLst>
          </p:cNvPr>
          <p:cNvSpPr txBox="1"/>
          <p:nvPr/>
        </p:nvSpPr>
        <p:spPr>
          <a:xfrm>
            <a:off x="8185704" y="4796889"/>
            <a:ext cx="1192213" cy="369332"/>
          </a:xfrm>
          <a:prstGeom prst="rect">
            <a:avLst/>
          </a:prstGeom>
          <a:solidFill>
            <a:srgbClr val="00B050"/>
          </a:solidFill>
        </p:spPr>
        <p:txBody>
          <a:bodyPr wrap="square">
            <a:spAutoFit/>
          </a:bodyPr>
          <a:lstStyle/>
          <a:p>
            <a:pPr algn="ctr"/>
            <a:r>
              <a:rPr lang="en-GB" dirty="0">
                <a:solidFill>
                  <a:schemeClr val="bg1"/>
                </a:solidFill>
              </a:rPr>
              <a:t>STDOUT</a:t>
            </a:r>
          </a:p>
        </p:txBody>
      </p:sp>
      <p:pic>
        <p:nvPicPr>
          <p:cNvPr id="10" name="Graphic 9" descr="Play with solid fill">
            <a:extLst>
              <a:ext uri="{FF2B5EF4-FFF2-40B4-BE49-F238E27FC236}">
                <a16:creationId xmlns:a16="http://schemas.microsoft.com/office/drawing/2014/main" id="{566BBF13-6135-FE69-79F2-1672DED9CD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13300" y="4186850"/>
            <a:ext cx="266700" cy="266700"/>
          </a:xfrm>
          <a:prstGeom prst="rect">
            <a:avLst/>
          </a:prstGeom>
        </p:spPr>
      </p:pic>
      <p:pic>
        <p:nvPicPr>
          <p:cNvPr id="12" name="Graphic 11" descr="Stop with solid fill">
            <a:extLst>
              <a:ext uri="{FF2B5EF4-FFF2-40B4-BE49-F238E27FC236}">
                <a16:creationId xmlns:a16="http://schemas.microsoft.com/office/drawing/2014/main" id="{29858CC6-DBE9-3E25-C612-5876AE9EAF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53200" y="3479682"/>
            <a:ext cx="203200" cy="203200"/>
          </a:xfrm>
          <a:prstGeom prst="rect">
            <a:avLst/>
          </a:prstGeom>
        </p:spPr>
      </p:pic>
    </p:spTree>
    <p:extLst>
      <p:ext uri="{BB962C8B-B14F-4D97-AF65-F5344CB8AC3E}">
        <p14:creationId xmlns:p14="http://schemas.microsoft.com/office/powerpoint/2010/main" val="39815909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F0426E-0B75-A82A-DAD5-2315AE790B0F}"/>
              </a:ext>
            </a:extLst>
          </p:cNvPr>
          <p:cNvSpPr>
            <a:spLocks noGrp="1"/>
          </p:cNvSpPr>
          <p:nvPr>
            <p:ph type="body" sz="quarter" idx="10"/>
          </p:nvPr>
        </p:nvSpPr>
        <p:spPr/>
        <p:txBody>
          <a:bodyPr/>
          <a:lstStyle/>
          <a:p>
            <a:r>
              <a:rPr lang="en-GB" cap="none" dirty="0"/>
              <a:t>continue</a:t>
            </a:r>
          </a:p>
        </p:txBody>
      </p:sp>
      <p:sp>
        <p:nvSpPr>
          <p:cNvPr id="3" name="Text Placeholder 2">
            <a:extLst>
              <a:ext uri="{FF2B5EF4-FFF2-40B4-BE49-F238E27FC236}">
                <a16:creationId xmlns:a16="http://schemas.microsoft.com/office/drawing/2014/main" id="{85954DFE-0A72-FE37-5707-3C7EA23D6C51}"/>
              </a:ext>
            </a:extLst>
          </p:cNvPr>
          <p:cNvSpPr>
            <a:spLocks noGrp="1"/>
          </p:cNvSpPr>
          <p:nvPr>
            <p:ph type="body" sz="quarter" idx="15"/>
          </p:nvPr>
        </p:nvSpPr>
        <p:spPr>
          <a:xfrm>
            <a:off x="4656138" y="359384"/>
            <a:ext cx="7151078" cy="4094163"/>
          </a:xfrm>
        </p:spPr>
        <p:txBody>
          <a:bodyPr/>
          <a:lstStyle/>
          <a:p>
            <a:r>
              <a:rPr lang="en-GB" dirty="0"/>
              <a:t>Rust's </a:t>
            </a:r>
            <a:r>
              <a:rPr lang="en-GB" b="1" dirty="0">
                <a:latin typeface="Consolas" panose="020B0609020204030204" pitchFamily="49" charset="0"/>
              </a:rPr>
              <a:t>continue</a:t>
            </a:r>
            <a:r>
              <a:rPr lang="en-GB" dirty="0"/>
              <a:t> reserved word can be used to skip </a:t>
            </a:r>
            <a:r>
              <a:rPr lang="en-GB" b="1" dirty="0"/>
              <a:t>the current iteration cycle </a:t>
            </a:r>
            <a:r>
              <a:rPr lang="en-GB" dirty="0"/>
              <a:t>of any loop.   </a:t>
            </a:r>
          </a:p>
          <a:p>
            <a:pPr marL="285750" indent="-285750">
              <a:buFont typeface="Arial" panose="020B0604020202020204" pitchFamily="34" charset="0"/>
              <a:buChar char="•"/>
            </a:pPr>
            <a:r>
              <a:rPr lang="en-GB" dirty="0"/>
              <a:t>This is identical behaviour to C family languages</a:t>
            </a:r>
          </a:p>
        </p:txBody>
      </p:sp>
      <p:sp>
        <p:nvSpPr>
          <p:cNvPr id="4" name="TextBox 3">
            <a:extLst>
              <a:ext uri="{FF2B5EF4-FFF2-40B4-BE49-F238E27FC236}">
                <a16:creationId xmlns:a16="http://schemas.microsoft.com/office/drawing/2014/main" id="{A4F21173-A084-1EBA-E903-A1F906D5D239}"/>
              </a:ext>
            </a:extLst>
          </p:cNvPr>
          <p:cNvSpPr txBox="1"/>
          <p:nvPr/>
        </p:nvSpPr>
        <p:spPr>
          <a:xfrm>
            <a:off x="4656138" y="1495973"/>
            <a:ext cx="6532583" cy="4094163"/>
          </a:xfrm>
          <a:prstGeom prst="rect">
            <a:avLst/>
          </a:prstGeom>
          <a:solidFill>
            <a:schemeClr val="tx1">
              <a:lumMod val="10000"/>
              <a:lumOff val="90000"/>
            </a:schemeClr>
          </a:solidFill>
        </p:spPr>
        <p:txBody>
          <a:bodyPr vert="horz" wrap="square" lIns="0" tIns="0" rIns="0" bIns="0" rtlCol="0" anchor="t" anchorCtr="0">
            <a:noAutofit/>
          </a:bodyPr>
          <a:lstStyle/>
          <a:p>
            <a:r>
              <a:rPr lang="en-GB" sz="1600" dirty="0" err="1">
                <a:solidFill>
                  <a:srgbClr val="002060"/>
                </a:solidFill>
                <a:latin typeface="Consolas" panose="020B0609020204030204" pitchFamily="49" charset="0"/>
              </a:rPr>
              <a:t>fn</a:t>
            </a:r>
            <a:r>
              <a:rPr lang="en-GB" sz="1600" dirty="0">
                <a:solidFill>
                  <a:srgbClr val="000000"/>
                </a:solidFill>
                <a:latin typeface="Consolas" panose="020B0609020204030204" pitchFamily="49" charset="0"/>
              </a:rPr>
              <a:t> main() {</a:t>
            </a:r>
          </a:p>
          <a:p>
            <a:r>
              <a:rPr lang="en-GB" sz="1600" dirty="0">
                <a:solidFill>
                  <a:srgbClr val="000000"/>
                </a:solidFill>
                <a:latin typeface="Consolas" panose="020B0609020204030204" pitchFamily="49" charset="0"/>
              </a:rPr>
              <a:t>    </a:t>
            </a:r>
            <a:r>
              <a:rPr lang="en-GB" sz="1600" dirty="0">
                <a:solidFill>
                  <a:srgbClr val="002060"/>
                </a:solidFill>
                <a:latin typeface="Consolas" panose="020B0609020204030204" pitchFamily="49" charset="0"/>
              </a:rPr>
              <a:t>let</a:t>
            </a:r>
            <a:r>
              <a:rPr lang="en-GB" sz="1600" dirty="0">
                <a:solidFill>
                  <a:srgbClr val="000000"/>
                </a:solidFill>
                <a:latin typeface="Consolas" panose="020B0609020204030204" pitchFamily="49" charset="0"/>
              </a:rPr>
              <a:t> names = [</a:t>
            </a:r>
            <a:r>
              <a:rPr lang="en-GB" sz="1600" dirty="0">
                <a:solidFill>
                  <a:srgbClr val="7030A0"/>
                </a:solidFill>
                <a:latin typeface="Consolas" panose="020B0609020204030204" pitchFamily="49" charset="0"/>
              </a:rPr>
              <a:t>"Frank"</a:t>
            </a:r>
            <a:r>
              <a:rPr lang="en-GB" sz="1600" dirty="0">
                <a:solidFill>
                  <a:srgbClr val="000000"/>
                </a:solidFill>
                <a:latin typeface="Consolas" panose="020B0609020204030204" pitchFamily="49" charset="0"/>
              </a:rPr>
              <a:t>, </a:t>
            </a:r>
            <a:r>
              <a:rPr lang="en-GB" sz="1600" dirty="0">
                <a:solidFill>
                  <a:srgbClr val="7030A0"/>
                </a:solidFill>
                <a:latin typeface="Consolas" panose="020B0609020204030204" pitchFamily="49" charset="0"/>
              </a:rPr>
              <a:t>"Jess"</a:t>
            </a:r>
            <a:r>
              <a:rPr lang="en-GB" sz="1600" dirty="0">
                <a:solidFill>
                  <a:srgbClr val="000000"/>
                </a:solidFill>
                <a:latin typeface="Consolas" panose="020B0609020204030204" pitchFamily="49" charset="0"/>
              </a:rPr>
              <a:t>, </a:t>
            </a:r>
            <a:r>
              <a:rPr lang="en-GB" sz="1600" dirty="0">
                <a:solidFill>
                  <a:srgbClr val="7030A0"/>
                </a:solidFill>
                <a:latin typeface="Consolas" panose="020B0609020204030204" pitchFamily="49" charset="0"/>
              </a:rPr>
              <a:t>"</a:t>
            </a:r>
            <a:r>
              <a:rPr lang="en-GB" sz="1600" dirty="0" err="1">
                <a:solidFill>
                  <a:srgbClr val="7030A0"/>
                </a:solidFill>
                <a:latin typeface="Consolas" panose="020B0609020204030204" pitchFamily="49" charset="0"/>
              </a:rPr>
              <a:t>Mxy</a:t>
            </a:r>
            <a:r>
              <a:rPr lang="en-GB" sz="1600" dirty="0">
                <a:solidFill>
                  <a:srgbClr val="7030A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7030A0"/>
                </a:solidFill>
                <a:latin typeface="Consolas" panose="020B0609020204030204" pitchFamily="49" charset="0"/>
              </a:rPr>
              <a:t>"Phil"</a:t>
            </a:r>
            <a:r>
              <a:rPr lang="en-GB" sz="1600" dirty="0">
                <a:solidFill>
                  <a:srgbClr val="000000"/>
                </a:solidFill>
                <a:latin typeface="Consolas" panose="020B0609020204030204" pitchFamily="49" charset="0"/>
              </a:rPr>
              <a:t>, </a:t>
            </a:r>
            <a:r>
              <a:rPr lang="en-GB" sz="1600" dirty="0">
                <a:solidFill>
                  <a:srgbClr val="7030A0"/>
                </a:solidFill>
                <a:latin typeface="Consolas" panose="020B0609020204030204" pitchFamily="49" charset="0"/>
              </a:rPr>
              <a:t>"Ron"</a:t>
            </a:r>
            <a:r>
              <a:rPr lang="en-GB" sz="1600" dirty="0">
                <a:solidFill>
                  <a:srgbClr val="000000"/>
                </a:solidFill>
                <a:latin typeface="Consolas" panose="020B0609020204030204" pitchFamily="49" charset="0"/>
              </a:rPr>
              <a:t>];</a:t>
            </a:r>
          </a:p>
          <a:p>
            <a:r>
              <a:rPr lang="en-GB" sz="1600" dirty="0">
                <a:solidFill>
                  <a:srgbClr val="000000"/>
                </a:solidFill>
                <a:latin typeface="Consolas" panose="020B0609020204030204" pitchFamily="49" charset="0"/>
              </a:rPr>
              <a:t>    </a:t>
            </a:r>
          </a:p>
          <a:p>
            <a:r>
              <a:rPr lang="en-GB" sz="1600" dirty="0">
                <a:solidFill>
                  <a:srgbClr val="000000"/>
                </a:solidFill>
                <a:latin typeface="Consolas" panose="020B0609020204030204" pitchFamily="49" charset="0"/>
              </a:rPr>
              <a:t>    </a:t>
            </a:r>
            <a:r>
              <a:rPr lang="en-GB" sz="1600" dirty="0">
                <a:solidFill>
                  <a:srgbClr val="002060"/>
                </a:solidFill>
                <a:latin typeface="Consolas" panose="020B0609020204030204" pitchFamily="49" charset="0"/>
              </a:rPr>
              <a:t>for</a:t>
            </a:r>
            <a:r>
              <a:rPr lang="en-GB" sz="1600" dirty="0">
                <a:solidFill>
                  <a:srgbClr val="000000"/>
                </a:solidFill>
                <a:latin typeface="Consolas" panose="020B0609020204030204" pitchFamily="49" charset="0"/>
              </a:rPr>
              <a:t> name </a:t>
            </a:r>
            <a:r>
              <a:rPr lang="en-GB" sz="1600" dirty="0">
                <a:solidFill>
                  <a:srgbClr val="002060"/>
                </a:solidFill>
                <a:latin typeface="Consolas" panose="020B0609020204030204" pitchFamily="49" charset="0"/>
              </a:rPr>
              <a:t>in</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names.iter</a:t>
            </a:r>
            <a:r>
              <a:rPr lang="en-GB" sz="1600" dirty="0">
                <a:solidFill>
                  <a:srgbClr val="000000"/>
                </a:solidFill>
                <a:latin typeface="Consolas" panose="020B0609020204030204" pitchFamily="49" charset="0"/>
              </a:rPr>
              <a:t>() {</a:t>
            </a:r>
          </a:p>
          <a:p>
            <a:r>
              <a:rPr lang="en-GB" sz="1600" dirty="0">
                <a:solidFill>
                  <a:srgbClr val="000000"/>
                </a:solidFill>
                <a:latin typeface="Consolas" panose="020B0609020204030204" pitchFamily="49" charset="0"/>
              </a:rPr>
              <a:t>        </a:t>
            </a:r>
            <a:r>
              <a:rPr lang="en-GB" sz="1600" dirty="0">
                <a:solidFill>
                  <a:srgbClr val="002060"/>
                </a:solidFill>
                <a:latin typeface="Consolas" panose="020B0609020204030204" pitchFamily="49" charset="0"/>
              </a:rPr>
              <a:t>for</a:t>
            </a:r>
            <a:r>
              <a:rPr lang="en-GB" sz="1600" dirty="0">
                <a:solidFill>
                  <a:srgbClr val="000000"/>
                </a:solidFill>
                <a:latin typeface="Consolas" panose="020B0609020204030204" pitchFamily="49" charset="0"/>
              </a:rPr>
              <a:t> letter </a:t>
            </a:r>
            <a:r>
              <a:rPr lang="en-GB" sz="1600" dirty="0">
                <a:solidFill>
                  <a:srgbClr val="002060"/>
                </a:solidFill>
                <a:latin typeface="Consolas" panose="020B0609020204030204" pitchFamily="49" charset="0"/>
              </a:rPr>
              <a:t>in</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name.chars</a:t>
            </a:r>
            <a:r>
              <a:rPr lang="en-GB" sz="1600" dirty="0">
                <a:solidFill>
                  <a:srgbClr val="000000"/>
                </a:solidFill>
                <a:latin typeface="Consolas" panose="020B0609020204030204" pitchFamily="49" charset="0"/>
              </a:rPr>
              <a:t>() {  </a:t>
            </a:r>
          </a:p>
          <a:p>
            <a:r>
              <a:rPr lang="en-GB" sz="1600" dirty="0">
                <a:solidFill>
                  <a:srgbClr val="000000"/>
                </a:solidFill>
                <a:latin typeface="Consolas" panose="020B0609020204030204" pitchFamily="49" charset="0"/>
              </a:rPr>
              <a:t>	    </a:t>
            </a:r>
            <a:r>
              <a:rPr lang="en-GB" sz="1600" dirty="0">
                <a:solidFill>
                  <a:srgbClr val="002060"/>
                </a:solidFill>
                <a:latin typeface="Consolas" panose="020B0609020204030204" pitchFamily="49" charset="0"/>
              </a:rPr>
              <a:t>match</a:t>
            </a:r>
            <a:r>
              <a:rPr lang="en-GB" sz="1600" dirty="0">
                <a:solidFill>
                  <a:srgbClr val="000000"/>
                </a:solidFill>
                <a:latin typeface="Consolas" panose="020B0609020204030204" pitchFamily="49" charset="0"/>
              </a:rPr>
              <a:t> letter {</a:t>
            </a:r>
          </a:p>
          <a:p>
            <a:r>
              <a:rPr lang="en-GB" sz="1600" dirty="0">
                <a:solidFill>
                  <a:srgbClr val="000000"/>
                </a:solidFill>
                <a:latin typeface="Consolas" panose="020B0609020204030204" pitchFamily="49" charset="0"/>
              </a:rPr>
              <a:t>	        </a:t>
            </a:r>
            <a:r>
              <a:rPr lang="en-GB" sz="1600" dirty="0">
                <a:solidFill>
                  <a:srgbClr val="7030A0"/>
                </a:solidFill>
                <a:latin typeface="Consolas" panose="020B0609020204030204" pitchFamily="49" charset="0"/>
              </a:rPr>
              <a:t>'a' </a:t>
            </a:r>
            <a:r>
              <a:rPr lang="en-GB" sz="1600" dirty="0">
                <a:solidFill>
                  <a:srgbClr val="000000"/>
                </a:solidFill>
                <a:latin typeface="Consolas" panose="020B0609020204030204" pitchFamily="49" charset="0"/>
              </a:rPr>
              <a:t>| </a:t>
            </a:r>
            <a:r>
              <a:rPr lang="en-GB" sz="1600" dirty="0">
                <a:solidFill>
                  <a:srgbClr val="7030A0"/>
                </a:solidFill>
                <a:latin typeface="Consolas" panose="020B0609020204030204" pitchFamily="49" charset="0"/>
              </a:rPr>
              <a:t>'e' </a:t>
            </a:r>
            <a:r>
              <a:rPr lang="en-GB" sz="1600" dirty="0">
                <a:solidFill>
                  <a:srgbClr val="000000"/>
                </a:solidFill>
                <a:latin typeface="Consolas" panose="020B0609020204030204" pitchFamily="49" charset="0"/>
              </a:rPr>
              <a:t>| </a:t>
            </a:r>
            <a:r>
              <a:rPr lang="en-GB" sz="1600" dirty="0">
                <a:solidFill>
                  <a:srgbClr val="7030A0"/>
                </a:solidFill>
                <a:latin typeface="Consolas" panose="020B0609020204030204" pitchFamily="49" charset="0"/>
              </a:rPr>
              <a:t>'</a:t>
            </a:r>
            <a:r>
              <a:rPr lang="en-GB" sz="1600" dirty="0" err="1">
                <a:solidFill>
                  <a:srgbClr val="7030A0"/>
                </a:solidFill>
                <a:latin typeface="Consolas" panose="020B0609020204030204" pitchFamily="49" charset="0"/>
              </a:rPr>
              <a:t>i</a:t>
            </a:r>
            <a:r>
              <a:rPr lang="en-GB" sz="1600" dirty="0">
                <a:solidFill>
                  <a:srgbClr val="7030A0"/>
                </a:solidFill>
                <a:latin typeface="Consolas" panose="020B0609020204030204" pitchFamily="49" charset="0"/>
              </a:rPr>
              <a:t>' </a:t>
            </a:r>
            <a:r>
              <a:rPr lang="en-GB" sz="1600" dirty="0">
                <a:solidFill>
                  <a:srgbClr val="000000"/>
                </a:solidFill>
                <a:latin typeface="Consolas" panose="020B0609020204030204" pitchFamily="49" charset="0"/>
              </a:rPr>
              <a:t>| </a:t>
            </a:r>
            <a:r>
              <a:rPr lang="en-GB" sz="1600" dirty="0">
                <a:solidFill>
                  <a:srgbClr val="7030A0"/>
                </a:solidFill>
                <a:latin typeface="Consolas" panose="020B0609020204030204" pitchFamily="49" charset="0"/>
              </a:rPr>
              <a:t>'o' </a:t>
            </a:r>
            <a:r>
              <a:rPr lang="en-GB" sz="1600" dirty="0">
                <a:solidFill>
                  <a:srgbClr val="000000"/>
                </a:solidFill>
                <a:latin typeface="Consolas" panose="020B0609020204030204" pitchFamily="49" charset="0"/>
              </a:rPr>
              <a:t>| </a:t>
            </a:r>
            <a:r>
              <a:rPr lang="en-GB" sz="1600" dirty="0">
                <a:solidFill>
                  <a:srgbClr val="7030A0"/>
                </a:solidFill>
                <a:latin typeface="Consolas" panose="020B0609020204030204" pitchFamily="49" charset="0"/>
              </a:rPr>
              <a:t>'u' </a:t>
            </a:r>
            <a:r>
              <a:rPr lang="en-GB" sz="1600" dirty="0">
                <a:solidFill>
                  <a:srgbClr val="000000"/>
                </a:solidFill>
                <a:latin typeface="Consolas" panose="020B0609020204030204" pitchFamily="49" charset="0"/>
              </a:rPr>
              <a:t>=&gt; </a:t>
            </a:r>
          </a:p>
          <a:p>
            <a:r>
              <a:rPr lang="en-GB" sz="1600" dirty="0">
                <a:solidFill>
                  <a:srgbClr val="000000"/>
                </a:solidFill>
                <a:latin typeface="Consolas" panose="020B0609020204030204" pitchFamily="49" charset="0"/>
              </a:rPr>
              <a:t>	        {</a:t>
            </a:r>
          </a:p>
          <a:p>
            <a:r>
              <a:rPr lang="en-GB" sz="1600" dirty="0">
                <a:solidFill>
                  <a:srgbClr val="000000"/>
                </a:solidFill>
                <a:latin typeface="Consolas" panose="020B0609020204030204" pitchFamily="49" charset="0"/>
              </a:rPr>
              <a:t>	           </a:t>
            </a:r>
            <a:r>
              <a:rPr lang="en-GB" sz="1600" dirty="0" err="1">
                <a:solidFill>
                  <a:srgbClr val="00B050"/>
                </a:solidFill>
                <a:latin typeface="Consolas" panose="020B0609020204030204" pitchFamily="49" charset="0"/>
              </a:rPr>
              <a:t>println</a:t>
            </a:r>
            <a:r>
              <a:rPr lang="en-GB" sz="1600" dirty="0">
                <a:solidFill>
                  <a:srgbClr val="00B050"/>
                </a:solidFill>
                <a:latin typeface="Consolas" panose="020B0609020204030204" pitchFamily="49" charset="0"/>
              </a:rPr>
              <a:t>!</a:t>
            </a:r>
            <a:r>
              <a:rPr lang="en-GB" sz="1600" dirty="0">
                <a:solidFill>
                  <a:srgbClr val="000000"/>
                </a:solidFill>
                <a:latin typeface="Consolas" panose="020B0609020204030204" pitchFamily="49" charset="0"/>
              </a:rPr>
              <a:t>(</a:t>
            </a:r>
            <a:r>
              <a:rPr lang="en-GB" sz="1600" dirty="0">
                <a:solidFill>
                  <a:srgbClr val="7030A0"/>
                </a:solidFill>
                <a:latin typeface="Consolas" panose="020B0609020204030204" pitchFamily="49" charset="0"/>
              </a:rPr>
              <a:t>"Vowel found in {}"</a:t>
            </a:r>
            <a:r>
              <a:rPr lang="en-GB" sz="1600" dirty="0">
                <a:solidFill>
                  <a:srgbClr val="000000"/>
                </a:solidFill>
                <a:latin typeface="Consolas" panose="020B0609020204030204" pitchFamily="49" charset="0"/>
              </a:rPr>
              <a:t>, name);</a:t>
            </a:r>
          </a:p>
          <a:p>
            <a:r>
              <a:rPr lang="en-GB" sz="1600" dirty="0">
                <a:solidFill>
                  <a:srgbClr val="000000"/>
                </a:solidFill>
                <a:latin typeface="Consolas" panose="020B0609020204030204" pitchFamily="49" charset="0"/>
              </a:rPr>
              <a:t>                   </a:t>
            </a:r>
            <a:r>
              <a:rPr lang="en-GB" sz="1600" b="1" dirty="0">
                <a:solidFill>
                  <a:srgbClr val="002060"/>
                </a:solidFill>
                <a:highlight>
                  <a:srgbClr val="FFFF00"/>
                </a:highlight>
                <a:latin typeface="Consolas" panose="020B0609020204030204" pitchFamily="49" charset="0"/>
              </a:rPr>
              <a:t>continue</a:t>
            </a:r>
            <a:r>
              <a:rPr lang="en-GB" sz="1600" dirty="0">
                <a:solidFill>
                  <a:srgbClr val="000000"/>
                </a:solidFill>
                <a:latin typeface="Consolas" panose="020B0609020204030204" pitchFamily="49" charset="0"/>
              </a:rPr>
              <a:t>; </a:t>
            </a:r>
          </a:p>
          <a:p>
            <a:r>
              <a:rPr lang="en-GB" sz="1600" dirty="0">
                <a:solidFill>
                  <a:srgbClr val="000000"/>
                </a:solidFill>
                <a:latin typeface="Consolas" panose="020B0609020204030204" pitchFamily="49" charset="0"/>
              </a:rPr>
              <a:t>		},</a:t>
            </a:r>
          </a:p>
          <a:p>
            <a:r>
              <a:rPr lang="en-GB" sz="1600" dirty="0">
                <a:solidFill>
                  <a:srgbClr val="000000"/>
                </a:solidFill>
                <a:latin typeface="Consolas" panose="020B0609020204030204" pitchFamily="49" charset="0"/>
              </a:rPr>
              <a:t>		_ =&gt; (),</a:t>
            </a:r>
          </a:p>
          <a:p>
            <a:r>
              <a:rPr lang="en-GB" sz="1600" dirty="0">
                <a:solidFill>
                  <a:srgbClr val="000000"/>
                </a:solidFill>
                <a:latin typeface="Consolas" panose="020B0609020204030204" pitchFamily="49" charset="0"/>
              </a:rPr>
              <a:t>	    };</a:t>
            </a:r>
          </a:p>
          <a:p>
            <a:r>
              <a:rPr lang="en-GB" sz="1600" dirty="0">
                <a:solidFill>
                  <a:srgbClr val="000000"/>
                </a:solidFill>
                <a:latin typeface="Consolas" panose="020B0609020204030204" pitchFamily="49" charset="0"/>
              </a:rPr>
              <a:t>        }</a:t>
            </a:r>
          </a:p>
          <a:p>
            <a:r>
              <a:rPr lang="en-GB" sz="1600" dirty="0">
                <a:solidFill>
                  <a:srgbClr val="000000"/>
                </a:solidFill>
                <a:latin typeface="Consolas" panose="020B0609020204030204" pitchFamily="49" charset="0"/>
              </a:rPr>
              <a:t>    }</a:t>
            </a:r>
          </a:p>
          <a:p>
            <a:r>
              <a:rPr lang="en-GB" sz="1600" dirty="0">
                <a:solidFill>
                  <a:srgbClr val="000000"/>
                </a:solidFill>
                <a:latin typeface="Consolas" panose="020B0609020204030204" pitchFamily="49" charset="0"/>
              </a:rPr>
              <a:t>}</a:t>
            </a:r>
          </a:p>
        </p:txBody>
      </p:sp>
      <p:pic>
        <p:nvPicPr>
          <p:cNvPr id="5" name="Picture 2" descr="logo">
            <a:extLst>
              <a:ext uri="{FF2B5EF4-FFF2-40B4-BE49-F238E27FC236}">
                <a16:creationId xmlns:a16="http://schemas.microsoft.com/office/drawing/2014/main" id="{05940B68-7920-3895-A450-A94C0346E5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84883" y="1495973"/>
            <a:ext cx="441370" cy="44137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23EBBA1-AB1D-A9E6-0F08-3A65AF422055}"/>
              </a:ext>
            </a:extLst>
          </p:cNvPr>
          <p:cNvSpPr txBox="1"/>
          <p:nvPr/>
        </p:nvSpPr>
        <p:spPr>
          <a:xfrm>
            <a:off x="8928099" y="5006585"/>
            <a:ext cx="2356783" cy="954107"/>
          </a:xfrm>
          <a:prstGeom prst="rect">
            <a:avLst/>
          </a:prstGeom>
          <a:solidFill>
            <a:srgbClr val="000000"/>
          </a:solidFill>
        </p:spPr>
        <p:txBody>
          <a:bodyPr wrap="square">
            <a:spAutoFit/>
          </a:bodyPr>
          <a:lstStyle/>
          <a:p>
            <a:r>
              <a:rPr lang="en-US" sz="1400" dirty="0">
                <a:solidFill>
                  <a:schemeClr val="bg1"/>
                </a:solidFill>
                <a:latin typeface="Consolas" panose="020B0609020204030204" pitchFamily="49" charset="0"/>
              </a:rPr>
              <a:t>Vowel found in Frank</a:t>
            </a:r>
          </a:p>
          <a:p>
            <a:r>
              <a:rPr lang="en-US" sz="1400" dirty="0">
                <a:solidFill>
                  <a:schemeClr val="bg1"/>
                </a:solidFill>
                <a:latin typeface="Consolas" panose="020B0609020204030204" pitchFamily="49" charset="0"/>
              </a:rPr>
              <a:t>Vowel found in Jess</a:t>
            </a:r>
          </a:p>
          <a:p>
            <a:r>
              <a:rPr lang="en-US" sz="1400" dirty="0">
                <a:solidFill>
                  <a:schemeClr val="bg1"/>
                </a:solidFill>
                <a:latin typeface="Consolas" panose="020B0609020204030204" pitchFamily="49" charset="0"/>
              </a:rPr>
              <a:t>Vowel found in Phil</a:t>
            </a:r>
          </a:p>
          <a:p>
            <a:r>
              <a:rPr lang="en-US" sz="1400" dirty="0">
                <a:solidFill>
                  <a:schemeClr val="bg1"/>
                </a:solidFill>
                <a:latin typeface="Consolas" panose="020B0609020204030204" pitchFamily="49" charset="0"/>
              </a:rPr>
              <a:t>Vowel found in Ron</a:t>
            </a:r>
            <a:endParaRPr lang="en-GB" sz="1400" dirty="0">
              <a:solidFill>
                <a:schemeClr val="bg1"/>
              </a:solidFill>
              <a:latin typeface="Consolas" panose="020B0609020204030204" pitchFamily="49" charset="0"/>
            </a:endParaRPr>
          </a:p>
        </p:txBody>
      </p:sp>
      <p:sp>
        <p:nvSpPr>
          <p:cNvPr id="7" name="TextBox 6">
            <a:extLst>
              <a:ext uri="{FF2B5EF4-FFF2-40B4-BE49-F238E27FC236}">
                <a16:creationId xmlns:a16="http://schemas.microsoft.com/office/drawing/2014/main" id="{225D86E0-B105-B545-CA17-A4D1713BF3BB}"/>
              </a:ext>
            </a:extLst>
          </p:cNvPr>
          <p:cNvSpPr txBox="1"/>
          <p:nvPr/>
        </p:nvSpPr>
        <p:spPr>
          <a:xfrm>
            <a:off x="7632582" y="5006585"/>
            <a:ext cx="1198189" cy="307777"/>
          </a:xfrm>
          <a:prstGeom prst="rect">
            <a:avLst/>
          </a:prstGeom>
          <a:solidFill>
            <a:srgbClr val="00B050"/>
          </a:solidFill>
        </p:spPr>
        <p:txBody>
          <a:bodyPr wrap="square" anchor="ctr">
            <a:noAutofit/>
          </a:bodyPr>
          <a:lstStyle/>
          <a:p>
            <a:pPr algn="ctr"/>
            <a:r>
              <a:rPr lang="en-GB" dirty="0">
                <a:solidFill>
                  <a:schemeClr val="bg1"/>
                </a:solidFill>
              </a:rPr>
              <a:t>STDOUT</a:t>
            </a:r>
          </a:p>
        </p:txBody>
      </p:sp>
      <p:pic>
        <p:nvPicPr>
          <p:cNvPr id="10" name="Graphic 9" descr="Stop with solid fill">
            <a:extLst>
              <a:ext uri="{FF2B5EF4-FFF2-40B4-BE49-F238E27FC236}">
                <a16:creationId xmlns:a16="http://schemas.microsoft.com/office/drawing/2014/main" id="{7D41CB49-5103-5923-1040-718BB93568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70029" y="3733682"/>
            <a:ext cx="203200" cy="203200"/>
          </a:xfrm>
          <a:prstGeom prst="rect">
            <a:avLst/>
          </a:prstGeom>
        </p:spPr>
      </p:pic>
      <p:pic>
        <p:nvPicPr>
          <p:cNvPr id="11" name="Graphic 10" descr="Play with solid fill">
            <a:extLst>
              <a:ext uri="{FF2B5EF4-FFF2-40B4-BE49-F238E27FC236}">
                <a16:creationId xmlns:a16="http://schemas.microsoft.com/office/drawing/2014/main" id="{6485D0B3-062C-64CB-5A97-3F9F12D7C3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13300" y="2235015"/>
            <a:ext cx="266700" cy="266700"/>
          </a:xfrm>
          <a:prstGeom prst="rect">
            <a:avLst/>
          </a:prstGeom>
        </p:spPr>
      </p:pic>
    </p:spTree>
    <p:extLst>
      <p:ext uri="{BB962C8B-B14F-4D97-AF65-F5344CB8AC3E}">
        <p14:creationId xmlns:p14="http://schemas.microsoft.com/office/powerpoint/2010/main" val="39922553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7E37C9-D7B3-4AD7-B61B-427F69EC35CC}"/>
              </a:ext>
            </a:extLst>
          </p:cNvPr>
          <p:cNvSpPr>
            <a:spLocks noGrp="1"/>
          </p:cNvSpPr>
          <p:nvPr>
            <p:ph type="body" sz="quarter" idx="10"/>
          </p:nvPr>
        </p:nvSpPr>
        <p:spPr/>
        <p:txBody>
          <a:bodyPr/>
          <a:lstStyle/>
          <a:p>
            <a:r>
              <a:rPr lang="en-GB" cap="none" dirty="0"/>
              <a:t>Iteration Use Cases</a:t>
            </a:r>
          </a:p>
        </p:txBody>
      </p:sp>
      <p:sp>
        <p:nvSpPr>
          <p:cNvPr id="4" name="Text Placeholder 2">
            <a:extLst>
              <a:ext uri="{FF2B5EF4-FFF2-40B4-BE49-F238E27FC236}">
                <a16:creationId xmlns:a16="http://schemas.microsoft.com/office/drawing/2014/main" id="{B7CF2671-4D6A-414E-BF42-DEA98736AF77}"/>
              </a:ext>
            </a:extLst>
          </p:cNvPr>
          <p:cNvSpPr>
            <a:spLocks noGrp="1"/>
          </p:cNvSpPr>
          <p:nvPr>
            <p:ph type="body" sz="quarter" idx="15"/>
          </p:nvPr>
        </p:nvSpPr>
        <p:spPr>
          <a:xfrm>
            <a:off x="4767942" y="300039"/>
            <a:ext cx="6890657" cy="4201134"/>
          </a:xfrm>
        </p:spPr>
        <p:txBody>
          <a:bodyPr/>
          <a:lstStyle/>
          <a:p>
            <a:r>
              <a:rPr lang="en-GB" b="1" dirty="0"/>
              <a:t>So, those three basic iterations in Rust…</a:t>
            </a:r>
          </a:p>
          <a:p>
            <a:endParaRPr lang="en-GB" b="1" dirty="0"/>
          </a:p>
          <a:p>
            <a:r>
              <a:rPr lang="en-GB" b="1" dirty="0"/>
              <a:t>But </a:t>
            </a:r>
            <a:r>
              <a:rPr lang="en-GB" b="1" u="sng" dirty="0"/>
              <a:t>when</a:t>
            </a:r>
            <a:r>
              <a:rPr lang="en-GB" b="1" dirty="0"/>
              <a:t> to use each loop type?</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a:t>Just as with any language, it's possible to create code using the wrong type of loop</a:t>
            </a:r>
          </a:p>
          <a:p>
            <a:pPr marL="285750" indent="-285750">
              <a:buFont typeface="Arial" panose="020B0604020202020204" pitchFamily="34" charset="0"/>
              <a:buChar char="•"/>
            </a:pPr>
            <a:r>
              <a:rPr lang="en-GB" dirty="0"/>
              <a:t>See also: "You can write FORTRAN in any language" ;)</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p:txBody>
      </p:sp>
      <p:graphicFrame>
        <p:nvGraphicFramePr>
          <p:cNvPr id="5" name="Diagram 4">
            <a:extLst>
              <a:ext uri="{FF2B5EF4-FFF2-40B4-BE49-F238E27FC236}">
                <a16:creationId xmlns:a16="http://schemas.microsoft.com/office/drawing/2014/main" id="{82E4C9D6-F5C0-4D6C-A518-CED29D67E875}"/>
              </a:ext>
            </a:extLst>
          </p:cNvPr>
          <p:cNvGraphicFramePr/>
          <p:nvPr>
            <p:extLst>
              <p:ext uri="{D42A27DB-BD31-4B8C-83A1-F6EECF244321}">
                <p14:modId xmlns:p14="http://schemas.microsoft.com/office/powerpoint/2010/main" val="2318438215"/>
              </p:ext>
            </p:extLst>
          </p:nvPr>
        </p:nvGraphicFramePr>
        <p:xfrm>
          <a:off x="4767942" y="1532976"/>
          <a:ext cx="6890658" cy="29681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78265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4C09A-BAA6-48A5-BF63-47DC150A5C16}"/>
              </a:ext>
            </a:extLst>
          </p:cNvPr>
          <p:cNvSpPr>
            <a:spLocks noGrp="1"/>
          </p:cNvSpPr>
          <p:nvPr>
            <p:ph type="ctrTitle"/>
          </p:nvPr>
        </p:nvSpPr>
        <p:spPr/>
        <p:txBody>
          <a:bodyPr/>
          <a:lstStyle/>
          <a:p>
            <a:r>
              <a:rPr lang="en-GB" dirty="0"/>
              <a:t>C to Rust Lab #XX</a:t>
            </a:r>
          </a:p>
        </p:txBody>
      </p:sp>
      <p:sp>
        <p:nvSpPr>
          <p:cNvPr id="3" name="Content Placeholder 2">
            <a:extLst>
              <a:ext uri="{FF2B5EF4-FFF2-40B4-BE49-F238E27FC236}">
                <a16:creationId xmlns:a16="http://schemas.microsoft.com/office/drawing/2014/main" id="{6BAAA23F-90CD-42D3-A6E6-628D636D8E60}"/>
              </a:ext>
            </a:extLst>
          </p:cNvPr>
          <p:cNvSpPr>
            <a:spLocks noGrp="1"/>
          </p:cNvSpPr>
          <p:nvPr>
            <p:ph sz="quarter" idx="10"/>
          </p:nvPr>
        </p:nvSpPr>
        <p:spPr/>
        <p:txBody>
          <a:bodyPr/>
          <a:lstStyle/>
          <a:p>
            <a:r>
              <a:rPr lang="en-GB" dirty="0"/>
              <a:t>Iterations</a:t>
            </a:r>
          </a:p>
          <a:p>
            <a:endParaRPr lang="en-GB" dirty="0"/>
          </a:p>
        </p:txBody>
      </p:sp>
    </p:spTree>
    <p:extLst>
      <p:ext uri="{BB962C8B-B14F-4D97-AF65-F5344CB8AC3E}">
        <p14:creationId xmlns:p14="http://schemas.microsoft.com/office/powerpoint/2010/main" val="37249611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68FE31-9F78-430F-90B3-CEADBDE090F1}"/>
              </a:ext>
            </a:extLst>
          </p:cNvPr>
          <p:cNvSpPr>
            <a:spLocks noGrp="1"/>
          </p:cNvSpPr>
          <p:nvPr>
            <p:ph type="body" sz="quarter" idx="10"/>
          </p:nvPr>
        </p:nvSpPr>
        <p:spPr/>
        <p:txBody>
          <a:bodyPr/>
          <a:lstStyle/>
          <a:p>
            <a:r>
              <a:rPr lang="en-GB" dirty="0"/>
              <a:t>Summary</a:t>
            </a:r>
          </a:p>
        </p:txBody>
      </p:sp>
      <p:sp>
        <p:nvSpPr>
          <p:cNvPr id="3" name="Text Placeholder 2">
            <a:extLst>
              <a:ext uri="{FF2B5EF4-FFF2-40B4-BE49-F238E27FC236}">
                <a16:creationId xmlns:a16="http://schemas.microsoft.com/office/drawing/2014/main" id="{60C0AF58-AE67-49F5-BAD7-F6278F3BEFC9}"/>
              </a:ext>
            </a:extLst>
          </p:cNvPr>
          <p:cNvSpPr>
            <a:spLocks noGrp="1"/>
          </p:cNvSpPr>
          <p:nvPr>
            <p:ph type="body" sz="quarter" idx="11"/>
          </p:nvPr>
        </p:nvSpPr>
        <p:spPr>
          <a:xfrm>
            <a:off x="6185879" y="862149"/>
            <a:ext cx="5621337" cy="4474584"/>
          </a:xfrm>
        </p:spPr>
        <p:txBody>
          <a:bodyPr/>
          <a:lstStyle/>
          <a:p>
            <a:pPr marL="265113" indent="-265113">
              <a:spcAft>
                <a:spcPts val="600"/>
              </a:spcAft>
            </a:pPr>
            <a:r>
              <a:rPr lang="en-US" sz="2000" dirty="0"/>
              <a:t>As part of its multiparadigm approach, Rust supports procedural constructs such as selections and iterations</a:t>
            </a:r>
          </a:p>
          <a:p>
            <a:pPr marL="265113" indent="-265113">
              <a:spcAft>
                <a:spcPts val="600"/>
              </a:spcAft>
            </a:pPr>
            <a:r>
              <a:rPr lang="en-US" sz="2000" dirty="0"/>
              <a:t>Rust selection mechanisms include:</a:t>
            </a:r>
          </a:p>
          <a:p>
            <a:pPr marL="444500" lvl="1" indent="-169863">
              <a:spcAft>
                <a:spcPts val="600"/>
              </a:spcAft>
              <a:tabLst>
                <a:tab pos="444500" algn="l"/>
              </a:tabLst>
            </a:pPr>
            <a:r>
              <a:rPr lang="en-US" sz="1600" dirty="0"/>
              <a:t>if…else statement (included nested)</a:t>
            </a:r>
          </a:p>
          <a:p>
            <a:pPr marL="444500" lvl="1" indent="-169863">
              <a:spcAft>
                <a:spcPts val="600"/>
              </a:spcAft>
              <a:tabLst>
                <a:tab pos="444500" algn="l"/>
              </a:tabLst>
            </a:pPr>
            <a:r>
              <a:rPr lang="en-US" sz="1600" dirty="0"/>
              <a:t>match statement</a:t>
            </a:r>
          </a:p>
          <a:p>
            <a:pPr marL="274638" indent="-274638">
              <a:spcAft>
                <a:spcPts val="600"/>
              </a:spcAft>
              <a:tabLst>
                <a:tab pos="444500" algn="l"/>
              </a:tabLst>
            </a:pPr>
            <a:r>
              <a:rPr lang="en-US" sz="2000" dirty="0"/>
              <a:t>But there are (by design) no conditional shortcuts</a:t>
            </a:r>
          </a:p>
          <a:p>
            <a:pPr marL="265113" indent="-265113">
              <a:spcAft>
                <a:spcPts val="600"/>
              </a:spcAft>
            </a:pPr>
            <a:r>
              <a:rPr lang="en-US" sz="2000" dirty="0"/>
              <a:t>Conditional variable assignment </a:t>
            </a:r>
          </a:p>
          <a:p>
            <a:pPr marL="444500" lvl="1" indent="-261938">
              <a:spcAft>
                <a:spcPts val="600"/>
              </a:spcAft>
            </a:pPr>
            <a:r>
              <a:rPr lang="en-US" sz="1600" dirty="0"/>
              <a:t>As there is no C-like ternary operator</a:t>
            </a:r>
          </a:p>
          <a:p>
            <a:pPr marL="274638" lvl="1" indent="-274638">
              <a:spcAft>
                <a:spcPts val="600"/>
              </a:spcAft>
            </a:pPr>
            <a:r>
              <a:rPr lang="en-US" sz="2000" dirty="0"/>
              <a:t>Rust has various iteration mechanisms including:</a:t>
            </a:r>
          </a:p>
          <a:p>
            <a:pPr marL="444500" lvl="1" indent="-261938">
              <a:spcAft>
                <a:spcPts val="600"/>
              </a:spcAft>
            </a:pPr>
            <a:r>
              <a:rPr lang="en-US" sz="1600" dirty="0"/>
              <a:t>for, while and loop</a:t>
            </a:r>
          </a:p>
          <a:p>
            <a:pPr marL="444500" lvl="1" indent="-261938">
              <a:spcAft>
                <a:spcPts val="600"/>
              </a:spcAft>
            </a:pPr>
            <a:r>
              <a:rPr lang="en-US" sz="1600" dirty="0"/>
              <a:t>but there's no post-conditioned do…while</a:t>
            </a:r>
          </a:p>
          <a:p>
            <a:pPr marL="274638" lvl="1" indent="-274638">
              <a:spcAft>
                <a:spcPts val="600"/>
              </a:spcAft>
            </a:pPr>
            <a:r>
              <a:rPr lang="en-US" sz="2000" dirty="0"/>
              <a:t>Traditional C-like statements "break" and "continue" exist to manipulate control flow</a:t>
            </a:r>
          </a:p>
          <a:p>
            <a:pPr marL="265113" indent="-265113">
              <a:spcAft>
                <a:spcPts val="600"/>
              </a:spcAft>
            </a:pPr>
            <a:endParaRPr lang="en-US" sz="2000" dirty="0"/>
          </a:p>
          <a:p>
            <a:pPr marL="265113" indent="-265113">
              <a:spcAft>
                <a:spcPts val="600"/>
              </a:spcAft>
            </a:pPr>
            <a:endParaRPr lang="en-US" sz="2000" dirty="0"/>
          </a:p>
        </p:txBody>
      </p:sp>
    </p:spTree>
    <p:extLst>
      <p:ext uri="{BB962C8B-B14F-4D97-AF65-F5344CB8AC3E}">
        <p14:creationId xmlns:p14="http://schemas.microsoft.com/office/powerpoint/2010/main" val="3590885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C9D1E-941B-4AC8-9045-28E4F4E11FC2}"/>
              </a:ext>
            </a:extLst>
          </p:cNvPr>
          <p:cNvSpPr>
            <a:spLocks noGrp="1"/>
          </p:cNvSpPr>
          <p:nvPr>
            <p:ph type="ctrTitle"/>
          </p:nvPr>
        </p:nvSpPr>
        <p:spPr/>
        <p:txBody>
          <a:bodyPr/>
          <a:lstStyle/>
          <a:p>
            <a:r>
              <a:rPr lang="en-GB" dirty="0"/>
              <a:t>Any questions?</a:t>
            </a:r>
          </a:p>
        </p:txBody>
      </p:sp>
      <p:sp>
        <p:nvSpPr>
          <p:cNvPr id="3" name="Content Placeholder 2">
            <a:extLst>
              <a:ext uri="{FF2B5EF4-FFF2-40B4-BE49-F238E27FC236}">
                <a16:creationId xmlns:a16="http://schemas.microsoft.com/office/drawing/2014/main" id="{9477A144-A6AC-44B5-8741-DF523373A4A3}"/>
              </a:ext>
            </a:extLst>
          </p:cNvPr>
          <p:cNvSpPr>
            <a:spLocks noGrp="1"/>
          </p:cNvSpPr>
          <p:nvPr>
            <p:ph sz="quarter" idx="10"/>
          </p:nvPr>
        </p:nvSpPr>
        <p:spPr/>
        <p:txBody>
          <a:bodyPr/>
          <a:lstStyle/>
          <a:p>
            <a:endParaRPr lang="en-GB"/>
          </a:p>
        </p:txBody>
      </p:sp>
    </p:spTree>
    <p:extLst>
      <p:ext uri="{BB962C8B-B14F-4D97-AF65-F5344CB8AC3E}">
        <p14:creationId xmlns:p14="http://schemas.microsoft.com/office/powerpoint/2010/main" val="5412811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ED064-971D-4938-83D4-CCCA2529F6A9}"/>
              </a:ext>
            </a:extLst>
          </p:cNvPr>
          <p:cNvSpPr>
            <a:spLocks noGrp="1"/>
          </p:cNvSpPr>
          <p:nvPr>
            <p:ph type="ctrTitle"/>
          </p:nvPr>
        </p:nvSpPr>
        <p:spPr/>
        <p:txBody>
          <a:bodyPr/>
          <a:lstStyle/>
          <a:p>
            <a:r>
              <a:rPr lang="en-GB" dirty="0"/>
              <a:t>Appendices</a:t>
            </a:r>
          </a:p>
        </p:txBody>
      </p:sp>
    </p:spTree>
    <p:extLst>
      <p:ext uri="{BB962C8B-B14F-4D97-AF65-F5344CB8AC3E}">
        <p14:creationId xmlns:p14="http://schemas.microsoft.com/office/powerpoint/2010/main" val="3816047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rc 26">
            <a:extLst>
              <a:ext uri="{FF2B5EF4-FFF2-40B4-BE49-F238E27FC236}">
                <a16:creationId xmlns:a16="http://schemas.microsoft.com/office/drawing/2014/main" id="{7CD2178A-76AA-4AF1-9FD1-4E9E1C6F6731}"/>
              </a:ext>
            </a:extLst>
          </p:cNvPr>
          <p:cNvSpPr/>
          <p:nvPr/>
        </p:nvSpPr>
        <p:spPr>
          <a:xfrm rot="5400000">
            <a:off x="9994248" y="2011987"/>
            <a:ext cx="455637" cy="3296145"/>
          </a:xfrm>
          <a:prstGeom prst="arc">
            <a:avLst>
              <a:gd name="adj1" fmla="val 15927234"/>
              <a:gd name="adj2" fmla="val 5724996"/>
            </a:avLst>
          </a:prstGeom>
          <a:ln>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 name="Text Placeholder 1">
            <a:extLst>
              <a:ext uri="{FF2B5EF4-FFF2-40B4-BE49-F238E27FC236}">
                <a16:creationId xmlns:a16="http://schemas.microsoft.com/office/drawing/2014/main" id="{0B949032-893C-4D49-B45C-042C3811E475}"/>
              </a:ext>
            </a:extLst>
          </p:cNvPr>
          <p:cNvSpPr>
            <a:spLocks noGrp="1"/>
          </p:cNvSpPr>
          <p:nvPr>
            <p:ph type="body" sz="quarter" idx="10"/>
          </p:nvPr>
        </p:nvSpPr>
        <p:spPr/>
        <p:txBody>
          <a:bodyPr/>
          <a:lstStyle/>
          <a:p>
            <a:r>
              <a:rPr lang="en-GB" cap="none" dirty="0"/>
              <a:t>C Program Flow – an Overview</a:t>
            </a:r>
          </a:p>
        </p:txBody>
      </p:sp>
      <p:sp>
        <p:nvSpPr>
          <p:cNvPr id="3" name="Text Placeholder 2">
            <a:extLst>
              <a:ext uri="{FF2B5EF4-FFF2-40B4-BE49-F238E27FC236}">
                <a16:creationId xmlns:a16="http://schemas.microsoft.com/office/drawing/2014/main" id="{4B30229C-293C-449C-B09C-466F728742BA}"/>
              </a:ext>
            </a:extLst>
          </p:cNvPr>
          <p:cNvSpPr>
            <a:spLocks noGrp="1"/>
          </p:cNvSpPr>
          <p:nvPr>
            <p:ph type="body" sz="quarter" idx="15"/>
          </p:nvPr>
        </p:nvSpPr>
        <p:spPr>
          <a:xfrm>
            <a:off x="4757738" y="345928"/>
            <a:ext cx="6262563" cy="4094163"/>
          </a:xfrm>
        </p:spPr>
        <p:txBody>
          <a:bodyPr/>
          <a:lstStyle/>
          <a:p>
            <a:r>
              <a:rPr lang="en-GB" b="1" dirty="0"/>
              <a:t>C has many reserved words dedicated to controlling a program's execution flow:</a:t>
            </a:r>
          </a:p>
          <a:p>
            <a:endParaRPr lang="en-GB" dirty="0"/>
          </a:p>
          <a:p>
            <a:r>
              <a:rPr lang="en-GB" dirty="0"/>
              <a:t>Common selection reserved words:</a:t>
            </a:r>
          </a:p>
          <a:p>
            <a:pPr marL="285750" indent="-285750">
              <a:buFont typeface="Arial" panose="020B0604020202020204" pitchFamily="34" charset="0"/>
              <a:buChar char="•"/>
            </a:pPr>
            <a:r>
              <a:rPr lang="en-GB" b="1" dirty="0">
                <a:latin typeface="Consolas" panose="020B0609020204030204" pitchFamily="49" charset="0"/>
              </a:rPr>
              <a:t>if</a:t>
            </a:r>
          </a:p>
          <a:p>
            <a:pPr marL="285750" indent="-285750">
              <a:buFont typeface="Arial" panose="020B0604020202020204" pitchFamily="34" charset="0"/>
              <a:buChar char="•"/>
            </a:pPr>
            <a:r>
              <a:rPr lang="en-GB" b="1" dirty="0">
                <a:latin typeface="Consolas" panose="020B0609020204030204" pitchFamily="49" charset="0"/>
              </a:rPr>
              <a:t>else</a:t>
            </a:r>
          </a:p>
          <a:p>
            <a:pPr marL="285750" indent="-285750">
              <a:buFont typeface="Arial" panose="020B0604020202020204" pitchFamily="34" charset="0"/>
              <a:buChar char="•"/>
            </a:pPr>
            <a:r>
              <a:rPr lang="en-GB" b="1" dirty="0">
                <a:latin typeface="Consolas" panose="020B0609020204030204" pitchFamily="49" charset="0"/>
              </a:rPr>
              <a:t>switch</a:t>
            </a:r>
          </a:p>
          <a:p>
            <a:endParaRPr lang="en-GB" dirty="0"/>
          </a:p>
          <a:p>
            <a:r>
              <a:rPr lang="en-GB" dirty="0"/>
              <a:t>Common iteration reserved words:</a:t>
            </a:r>
          </a:p>
          <a:p>
            <a:pPr marL="285750" indent="-285750">
              <a:buFont typeface="Arial" panose="020B0604020202020204" pitchFamily="34" charset="0"/>
              <a:buChar char="•"/>
            </a:pPr>
            <a:r>
              <a:rPr lang="en-GB" b="1" dirty="0">
                <a:latin typeface="Consolas" panose="020B0609020204030204" pitchFamily="49" charset="0"/>
              </a:rPr>
              <a:t>for</a:t>
            </a:r>
          </a:p>
          <a:p>
            <a:pPr marL="285750" indent="-285750">
              <a:buFont typeface="Arial" panose="020B0604020202020204" pitchFamily="34" charset="0"/>
              <a:buChar char="•"/>
            </a:pPr>
            <a:r>
              <a:rPr lang="en-GB" b="1" dirty="0">
                <a:latin typeface="Consolas" panose="020B0609020204030204" pitchFamily="49" charset="0"/>
              </a:rPr>
              <a:t>while</a:t>
            </a:r>
          </a:p>
          <a:p>
            <a:pPr marL="285750" indent="-285750">
              <a:buFont typeface="Arial" panose="020B0604020202020204" pitchFamily="34" charset="0"/>
              <a:buChar char="•"/>
            </a:pPr>
            <a:r>
              <a:rPr lang="en-GB" b="1" dirty="0">
                <a:latin typeface="Consolas" panose="020B0609020204030204" pitchFamily="49" charset="0"/>
              </a:rPr>
              <a:t>do</a:t>
            </a:r>
          </a:p>
          <a:p>
            <a:endParaRPr lang="en-GB" b="1" dirty="0">
              <a:latin typeface="Consolas" panose="020B0609020204030204" pitchFamily="49" charset="0"/>
            </a:endParaRPr>
          </a:p>
          <a:p>
            <a:endParaRPr lang="en-GB" b="1" dirty="0">
              <a:latin typeface="Consolas" panose="020B0609020204030204" pitchFamily="49" charset="0"/>
            </a:endParaRPr>
          </a:p>
          <a:p>
            <a:r>
              <a:rPr lang="en-GB" dirty="0"/>
              <a:t>Common flow modifiers:</a:t>
            </a:r>
          </a:p>
          <a:p>
            <a:pPr marL="285750" indent="-285750">
              <a:buFont typeface="Arial" panose="020B0604020202020204" pitchFamily="34" charset="0"/>
              <a:buChar char="•"/>
            </a:pPr>
            <a:r>
              <a:rPr lang="en-GB" b="1" dirty="0">
                <a:latin typeface="Consolas" panose="020B0609020204030204" pitchFamily="49" charset="0"/>
              </a:rPr>
              <a:t>break</a:t>
            </a:r>
          </a:p>
          <a:p>
            <a:pPr marL="285750" indent="-285750">
              <a:buFont typeface="Arial" panose="020B0604020202020204" pitchFamily="34" charset="0"/>
              <a:buChar char="•"/>
            </a:pPr>
            <a:r>
              <a:rPr lang="en-GB" b="1" dirty="0">
                <a:latin typeface="Consolas" panose="020B0609020204030204" pitchFamily="49" charset="0"/>
              </a:rPr>
              <a:t>continue</a:t>
            </a:r>
          </a:p>
          <a:p>
            <a:pPr marL="285750" indent="-285750">
              <a:buFont typeface="Arial" panose="020B0604020202020204" pitchFamily="34" charset="0"/>
              <a:buChar char="•"/>
            </a:pPr>
            <a:endParaRPr lang="en-GB" b="1" dirty="0">
              <a:latin typeface="Consolas" panose="020B0609020204030204" pitchFamily="49" charset="0"/>
            </a:endParaRPr>
          </a:p>
          <a:p>
            <a:r>
              <a:rPr lang="en-GB" dirty="0"/>
              <a:t>Parallels exist in Rust</a:t>
            </a:r>
          </a:p>
        </p:txBody>
      </p:sp>
      <p:sp>
        <p:nvSpPr>
          <p:cNvPr id="4" name="Oval 3">
            <a:extLst>
              <a:ext uri="{FF2B5EF4-FFF2-40B4-BE49-F238E27FC236}">
                <a16:creationId xmlns:a16="http://schemas.microsoft.com/office/drawing/2014/main" id="{C4B9C6DC-748F-4675-BD26-A2A833F4A5B5}"/>
              </a:ext>
            </a:extLst>
          </p:cNvPr>
          <p:cNvSpPr/>
          <p:nvPr/>
        </p:nvSpPr>
        <p:spPr>
          <a:xfrm>
            <a:off x="8863879" y="1735540"/>
            <a:ext cx="575072" cy="550069"/>
          </a:xfrm>
          <a:prstGeom prst="ellipse">
            <a:avLst/>
          </a:prstGeom>
          <a:solidFill>
            <a:schemeClr val="tx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solidFill>
                  <a:srgbClr val="000000"/>
                </a:solidFill>
              </a:rPr>
              <a:t>A</a:t>
            </a:r>
          </a:p>
        </p:txBody>
      </p:sp>
      <p:sp>
        <p:nvSpPr>
          <p:cNvPr id="6" name="TextBox 5">
            <a:extLst>
              <a:ext uri="{FF2B5EF4-FFF2-40B4-BE49-F238E27FC236}">
                <a16:creationId xmlns:a16="http://schemas.microsoft.com/office/drawing/2014/main" id="{1B6C3077-1063-42FE-A56A-5AFD4F07C6E1}"/>
              </a:ext>
            </a:extLst>
          </p:cNvPr>
          <p:cNvSpPr txBox="1"/>
          <p:nvPr/>
        </p:nvSpPr>
        <p:spPr>
          <a:xfrm>
            <a:off x="9237591" y="1803747"/>
            <a:ext cx="625078" cy="369332"/>
          </a:xfrm>
          <a:prstGeom prst="rect">
            <a:avLst/>
          </a:prstGeom>
          <a:noFill/>
        </p:spPr>
        <p:txBody>
          <a:bodyPr wrap="square">
            <a:spAutoFit/>
          </a:bodyPr>
          <a:lstStyle/>
          <a:p>
            <a:pPr algn="ctr"/>
            <a:r>
              <a:rPr lang="en-GB" sz="1800" b="1" dirty="0">
                <a:solidFill>
                  <a:srgbClr val="000000"/>
                </a:solidFill>
              </a:rPr>
              <a:t>?</a:t>
            </a:r>
          </a:p>
        </p:txBody>
      </p:sp>
      <p:sp>
        <p:nvSpPr>
          <p:cNvPr id="7" name="Oval 6">
            <a:extLst>
              <a:ext uri="{FF2B5EF4-FFF2-40B4-BE49-F238E27FC236}">
                <a16:creationId xmlns:a16="http://schemas.microsoft.com/office/drawing/2014/main" id="{77B5702F-FBA3-428F-AE85-12144F09BD7D}"/>
              </a:ext>
            </a:extLst>
          </p:cNvPr>
          <p:cNvSpPr/>
          <p:nvPr/>
        </p:nvSpPr>
        <p:spPr>
          <a:xfrm>
            <a:off x="9925183" y="1339015"/>
            <a:ext cx="529172" cy="550069"/>
          </a:xfrm>
          <a:prstGeom prst="ellipse">
            <a:avLst/>
          </a:prstGeom>
          <a:solidFill>
            <a:schemeClr val="tx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solidFill>
                  <a:srgbClr val="000000"/>
                </a:solidFill>
              </a:rPr>
              <a:t>B</a:t>
            </a:r>
          </a:p>
        </p:txBody>
      </p:sp>
      <p:sp>
        <p:nvSpPr>
          <p:cNvPr id="8" name="Oval 7">
            <a:extLst>
              <a:ext uri="{FF2B5EF4-FFF2-40B4-BE49-F238E27FC236}">
                <a16:creationId xmlns:a16="http://schemas.microsoft.com/office/drawing/2014/main" id="{8867412F-E749-4A11-9AB8-DBEA6F05B2B9}"/>
              </a:ext>
            </a:extLst>
          </p:cNvPr>
          <p:cNvSpPr/>
          <p:nvPr/>
        </p:nvSpPr>
        <p:spPr>
          <a:xfrm>
            <a:off x="9957481" y="2153808"/>
            <a:ext cx="529172" cy="550069"/>
          </a:xfrm>
          <a:prstGeom prst="ellipse">
            <a:avLst/>
          </a:prstGeom>
          <a:solidFill>
            <a:schemeClr val="tx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solidFill>
                  <a:srgbClr val="000000"/>
                </a:solidFill>
              </a:rPr>
              <a:t>C</a:t>
            </a:r>
          </a:p>
        </p:txBody>
      </p:sp>
      <p:cxnSp>
        <p:nvCxnSpPr>
          <p:cNvPr id="10" name="Straight Arrow Connector 9">
            <a:extLst>
              <a:ext uri="{FF2B5EF4-FFF2-40B4-BE49-F238E27FC236}">
                <a16:creationId xmlns:a16="http://schemas.microsoft.com/office/drawing/2014/main" id="{4D610E3B-87DD-421D-9CBF-5EC756CFF33B}"/>
              </a:ext>
            </a:extLst>
          </p:cNvPr>
          <p:cNvCxnSpPr>
            <a:cxnSpLocks/>
          </p:cNvCxnSpPr>
          <p:nvPr/>
        </p:nvCxnSpPr>
        <p:spPr>
          <a:xfrm flipV="1">
            <a:off x="9639609" y="1715539"/>
            <a:ext cx="300037" cy="275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45BA3AC-9176-4C13-9057-B5D602382F67}"/>
              </a:ext>
            </a:extLst>
          </p:cNvPr>
          <p:cNvCxnSpPr>
            <a:cxnSpLocks/>
            <a:endCxn id="8" idx="1"/>
          </p:cNvCxnSpPr>
          <p:nvPr/>
        </p:nvCxnSpPr>
        <p:spPr>
          <a:xfrm>
            <a:off x="9614581" y="2022007"/>
            <a:ext cx="420395" cy="212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765669A-7C92-4559-801E-C4079612EE70}"/>
              </a:ext>
            </a:extLst>
          </p:cNvPr>
          <p:cNvSpPr/>
          <p:nvPr/>
        </p:nvSpPr>
        <p:spPr>
          <a:xfrm>
            <a:off x="8828769" y="3173436"/>
            <a:ext cx="575072" cy="550069"/>
          </a:xfrm>
          <a:prstGeom prst="ellipse">
            <a:avLst/>
          </a:prstGeom>
          <a:solidFill>
            <a:schemeClr val="tx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solidFill>
                  <a:srgbClr val="000000"/>
                </a:solidFill>
              </a:rPr>
              <a:t>A</a:t>
            </a:r>
          </a:p>
        </p:txBody>
      </p:sp>
      <p:sp>
        <p:nvSpPr>
          <p:cNvPr id="13" name="TextBox 12">
            <a:extLst>
              <a:ext uri="{FF2B5EF4-FFF2-40B4-BE49-F238E27FC236}">
                <a16:creationId xmlns:a16="http://schemas.microsoft.com/office/drawing/2014/main" id="{369D62D7-3AF0-4391-8BFD-21A4A6A6494A}"/>
              </a:ext>
            </a:extLst>
          </p:cNvPr>
          <p:cNvSpPr txBox="1"/>
          <p:nvPr/>
        </p:nvSpPr>
        <p:spPr>
          <a:xfrm>
            <a:off x="11324445" y="3266093"/>
            <a:ext cx="625078" cy="369332"/>
          </a:xfrm>
          <a:prstGeom prst="rect">
            <a:avLst/>
          </a:prstGeom>
          <a:noFill/>
        </p:spPr>
        <p:txBody>
          <a:bodyPr wrap="square">
            <a:spAutoFit/>
          </a:bodyPr>
          <a:lstStyle/>
          <a:p>
            <a:pPr algn="ctr"/>
            <a:r>
              <a:rPr lang="en-GB" sz="1800" b="1" dirty="0">
                <a:solidFill>
                  <a:srgbClr val="000000"/>
                </a:solidFill>
              </a:rPr>
              <a:t>?</a:t>
            </a:r>
          </a:p>
        </p:txBody>
      </p:sp>
      <p:sp>
        <p:nvSpPr>
          <p:cNvPr id="14" name="Oval 13">
            <a:extLst>
              <a:ext uri="{FF2B5EF4-FFF2-40B4-BE49-F238E27FC236}">
                <a16:creationId xmlns:a16="http://schemas.microsoft.com/office/drawing/2014/main" id="{F9CCD6E6-E55D-4576-9A51-C4D89F4FC548}"/>
              </a:ext>
            </a:extLst>
          </p:cNvPr>
          <p:cNvSpPr/>
          <p:nvPr/>
        </p:nvSpPr>
        <p:spPr>
          <a:xfrm>
            <a:off x="9957481" y="3173436"/>
            <a:ext cx="529172" cy="550069"/>
          </a:xfrm>
          <a:prstGeom prst="ellipse">
            <a:avLst/>
          </a:prstGeom>
          <a:solidFill>
            <a:schemeClr val="tx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solidFill>
                  <a:srgbClr val="000000"/>
                </a:solidFill>
              </a:rPr>
              <a:t>B</a:t>
            </a:r>
          </a:p>
        </p:txBody>
      </p:sp>
      <p:sp>
        <p:nvSpPr>
          <p:cNvPr id="15" name="Oval 14">
            <a:extLst>
              <a:ext uri="{FF2B5EF4-FFF2-40B4-BE49-F238E27FC236}">
                <a16:creationId xmlns:a16="http://schemas.microsoft.com/office/drawing/2014/main" id="{F1ABA740-11EC-4C16-A447-C6C9C307307C}"/>
              </a:ext>
            </a:extLst>
          </p:cNvPr>
          <p:cNvSpPr/>
          <p:nvPr/>
        </p:nvSpPr>
        <p:spPr>
          <a:xfrm>
            <a:off x="10951881" y="3173436"/>
            <a:ext cx="529172" cy="550069"/>
          </a:xfrm>
          <a:prstGeom prst="ellipse">
            <a:avLst/>
          </a:prstGeom>
          <a:solidFill>
            <a:schemeClr val="tx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solidFill>
                  <a:srgbClr val="000000"/>
                </a:solidFill>
              </a:rPr>
              <a:t>C</a:t>
            </a:r>
          </a:p>
        </p:txBody>
      </p:sp>
      <p:cxnSp>
        <p:nvCxnSpPr>
          <p:cNvPr id="16" name="Straight Arrow Connector 15">
            <a:extLst>
              <a:ext uri="{FF2B5EF4-FFF2-40B4-BE49-F238E27FC236}">
                <a16:creationId xmlns:a16="http://schemas.microsoft.com/office/drawing/2014/main" id="{836CAC61-B28E-497F-B874-CE27DE0340C4}"/>
              </a:ext>
            </a:extLst>
          </p:cNvPr>
          <p:cNvCxnSpPr>
            <a:cxnSpLocks/>
            <a:stCxn id="14" idx="6"/>
            <a:endCxn id="15" idx="2"/>
          </p:cNvCxnSpPr>
          <p:nvPr/>
        </p:nvCxnSpPr>
        <p:spPr>
          <a:xfrm>
            <a:off x="10486653" y="3448471"/>
            <a:ext cx="4652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354B35F-8E00-4BB4-B15C-5393017F3126}"/>
              </a:ext>
            </a:extLst>
          </p:cNvPr>
          <p:cNvCxnSpPr>
            <a:cxnSpLocks/>
          </p:cNvCxnSpPr>
          <p:nvPr/>
        </p:nvCxnSpPr>
        <p:spPr>
          <a:xfrm>
            <a:off x="11481053" y="3428468"/>
            <a:ext cx="4684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C0C27EB-F69D-4B42-BC22-6B67F90B2EAA}"/>
              </a:ext>
            </a:extLst>
          </p:cNvPr>
          <p:cNvCxnSpPr>
            <a:cxnSpLocks/>
            <a:stCxn id="12" idx="6"/>
            <a:endCxn id="14" idx="2"/>
          </p:cNvCxnSpPr>
          <p:nvPr/>
        </p:nvCxnSpPr>
        <p:spPr>
          <a:xfrm>
            <a:off x="9403841" y="3448471"/>
            <a:ext cx="5536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97BA392F-A3FC-4CE4-A950-4374907A36CB}"/>
              </a:ext>
            </a:extLst>
          </p:cNvPr>
          <p:cNvSpPr/>
          <p:nvPr/>
        </p:nvSpPr>
        <p:spPr>
          <a:xfrm rot="5400000">
            <a:off x="9976413" y="3374237"/>
            <a:ext cx="455637" cy="3296145"/>
          </a:xfrm>
          <a:prstGeom prst="arc">
            <a:avLst>
              <a:gd name="adj1" fmla="val 16187157"/>
              <a:gd name="adj2" fmla="val 5436033"/>
            </a:avLst>
          </a:prstGeom>
          <a:ln>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Oval 28">
            <a:extLst>
              <a:ext uri="{FF2B5EF4-FFF2-40B4-BE49-F238E27FC236}">
                <a16:creationId xmlns:a16="http://schemas.microsoft.com/office/drawing/2014/main" id="{C743A3E0-3BA5-4F04-8528-BFAA4038D770}"/>
              </a:ext>
            </a:extLst>
          </p:cNvPr>
          <p:cNvSpPr/>
          <p:nvPr/>
        </p:nvSpPr>
        <p:spPr>
          <a:xfrm>
            <a:off x="8810934" y="4535686"/>
            <a:ext cx="575072" cy="550069"/>
          </a:xfrm>
          <a:prstGeom prst="ellipse">
            <a:avLst/>
          </a:prstGeom>
          <a:solidFill>
            <a:schemeClr val="tx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solidFill>
                  <a:srgbClr val="000000"/>
                </a:solidFill>
              </a:rPr>
              <a:t>A</a:t>
            </a:r>
          </a:p>
        </p:txBody>
      </p:sp>
      <p:sp>
        <p:nvSpPr>
          <p:cNvPr id="30" name="TextBox 29">
            <a:extLst>
              <a:ext uri="{FF2B5EF4-FFF2-40B4-BE49-F238E27FC236}">
                <a16:creationId xmlns:a16="http://schemas.microsoft.com/office/drawing/2014/main" id="{1DBFA151-B702-4BFC-8C05-0F9DA03DF597}"/>
              </a:ext>
            </a:extLst>
          </p:cNvPr>
          <p:cNvSpPr txBox="1"/>
          <p:nvPr/>
        </p:nvSpPr>
        <p:spPr>
          <a:xfrm>
            <a:off x="8239908" y="4626055"/>
            <a:ext cx="625078" cy="369332"/>
          </a:xfrm>
          <a:prstGeom prst="rect">
            <a:avLst/>
          </a:prstGeom>
          <a:noFill/>
        </p:spPr>
        <p:txBody>
          <a:bodyPr wrap="square">
            <a:spAutoFit/>
          </a:bodyPr>
          <a:lstStyle/>
          <a:p>
            <a:pPr algn="ctr"/>
            <a:r>
              <a:rPr lang="en-GB" sz="1800" b="1" dirty="0">
                <a:solidFill>
                  <a:srgbClr val="000000"/>
                </a:solidFill>
              </a:rPr>
              <a:t>?</a:t>
            </a:r>
          </a:p>
        </p:txBody>
      </p:sp>
      <p:sp>
        <p:nvSpPr>
          <p:cNvPr id="31" name="Oval 30">
            <a:extLst>
              <a:ext uri="{FF2B5EF4-FFF2-40B4-BE49-F238E27FC236}">
                <a16:creationId xmlns:a16="http://schemas.microsoft.com/office/drawing/2014/main" id="{A3B305A2-ACD3-484A-BABA-AFA6678A1BEE}"/>
              </a:ext>
            </a:extLst>
          </p:cNvPr>
          <p:cNvSpPr/>
          <p:nvPr/>
        </p:nvSpPr>
        <p:spPr>
          <a:xfrm>
            <a:off x="9939646" y="4535686"/>
            <a:ext cx="529172" cy="550069"/>
          </a:xfrm>
          <a:prstGeom prst="ellipse">
            <a:avLst/>
          </a:prstGeom>
          <a:solidFill>
            <a:schemeClr val="tx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solidFill>
                  <a:srgbClr val="000000"/>
                </a:solidFill>
              </a:rPr>
              <a:t>B</a:t>
            </a:r>
          </a:p>
        </p:txBody>
      </p:sp>
      <p:sp>
        <p:nvSpPr>
          <p:cNvPr id="32" name="Oval 31">
            <a:extLst>
              <a:ext uri="{FF2B5EF4-FFF2-40B4-BE49-F238E27FC236}">
                <a16:creationId xmlns:a16="http://schemas.microsoft.com/office/drawing/2014/main" id="{FE45AD0F-2503-4D6A-81AB-C655B2FA3282}"/>
              </a:ext>
            </a:extLst>
          </p:cNvPr>
          <p:cNvSpPr/>
          <p:nvPr/>
        </p:nvSpPr>
        <p:spPr>
          <a:xfrm>
            <a:off x="10934046" y="4535686"/>
            <a:ext cx="529172" cy="550069"/>
          </a:xfrm>
          <a:prstGeom prst="ellipse">
            <a:avLst/>
          </a:prstGeom>
          <a:solidFill>
            <a:schemeClr val="tx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solidFill>
                  <a:srgbClr val="000000"/>
                </a:solidFill>
              </a:rPr>
              <a:t>C</a:t>
            </a:r>
          </a:p>
        </p:txBody>
      </p:sp>
      <p:cxnSp>
        <p:nvCxnSpPr>
          <p:cNvPr id="33" name="Straight Arrow Connector 32">
            <a:extLst>
              <a:ext uri="{FF2B5EF4-FFF2-40B4-BE49-F238E27FC236}">
                <a16:creationId xmlns:a16="http://schemas.microsoft.com/office/drawing/2014/main" id="{7111CE06-3903-4823-9314-8AA3DB9134E9}"/>
              </a:ext>
            </a:extLst>
          </p:cNvPr>
          <p:cNvCxnSpPr>
            <a:cxnSpLocks/>
            <a:stCxn id="31" idx="6"/>
            <a:endCxn id="32" idx="2"/>
          </p:cNvCxnSpPr>
          <p:nvPr/>
        </p:nvCxnSpPr>
        <p:spPr>
          <a:xfrm>
            <a:off x="10468818" y="4810721"/>
            <a:ext cx="4652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C5618DE-64AA-4CE2-837D-84A064C576BD}"/>
              </a:ext>
            </a:extLst>
          </p:cNvPr>
          <p:cNvCxnSpPr>
            <a:cxnSpLocks/>
          </p:cNvCxnSpPr>
          <p:nvPr/>
        </p:nvCxnSpPr>
        <p:spPr>
          <a:xfrm>
            <a:off x="11463218" y="4790718"/>
            <a:ext cx="4684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1C3D4D2-4EF9-416D-9371-533EB8C99FC5}"/>
              </a:ext>
            </a:extLst>
          </p:cNvPr>
          <p:cNvCxnSpPr>
            <a:cxnSpLocks/>
            <a:stCxn id="29" idx="6"/>
            <a:endCxn id="31" idx="2"/>
          </p:cNvCxnSpPr>
          <p:nvPr/>
        </p:nvCxnSpPr>
        <p:spPr>
          <a:xfrm>
            <a:off x="9386006" y="4810721"/>
            <a:ext cx="5536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Arc 4">
            <a:extLst>
              <a:ext uri="{FF2B5EF4-FFF2-40B4-BE49-F238E27FC236}">
                <a16:creationId xmlns:a16="http://schemas.microsoft.com/office/drawing/2014/main" id="{452C00D6-9BD4-B752-BD61-7EAAD7A4AF37}"/>
              </a:ext>
            </a:extLst>
          </p:cNvPr>
          <p:cNvSpPr/>
          <p:nvPr/>
        </p:nvSpPr>
        <p:spPr>
          <a:xfrm rot="5400000" flipH="1">
            <a:off x="9847181" y="2995008"/>
            <a:ext cx="740651" cy="3296145"/>
          </a:xfrm>
          <a:prstGeom prst="arc">
            <a:avLst>
              <a:gd name="adj1" fmla="val 16187157"/>
              <a:gd name="adj2" fmla="val 5436033"/>
            </a:avLst>
          </a:prstGeom>
          <a:ln>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9205987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le 22">
            <a:extLst>
              <a:ext uri="{FF2B5EF4-FFF2-40B4-BE49-F238E27FC236}">
                <a16:creationId xmlns:a16="http://schemas.microsoft.com/office/drawing/2014/main" id="{DDB37C8D-06C7-4A68-81EC-70F07CA1189F}"/>
              </a:ext>
            </a:extLst>
          </p:cNvPr>
          <p:cNvGraphicFramePr>
            <a:graphicFrameLocks noGrp="1"/>
          </p:cNvGraphicFramePr>
          <p:nvPr>
            <p:extLst>
              <p:ext uri="{D42A27DB-BD31-4B8C-83A1-F6EECF244321}">
                <p14:modId xmlns:p14="http://schemas.microsoft.com/office/powerpoint/2010/main" val="3477625265"/>
              </p:ext>
            </p:extLst>
          </p:nvPr>
        </p:nvGraphicFramePr>
        <p:xfrm>
          <a:off x="4664349" y="5694006"/>
          <a:ext cx="6985705" cy="944880"/>
        </p:xfrm>
        <a:graphic>
          <a:graphicData uri="http://schemas.openxmlformats.org/drawingml/2006/table">
            <a:tbl>
              <a:tblPr/>
              <a:tblGrid>
                <a:gridCol w="1085152">
                  <a:extLst>
                    <a:ext uri="{9D8B030D-6E8A-4147-A177-3AD203B41FA5}">
                      <a16:colId xmlns:a16="http://schemas.microsoft.com/office/drawing/2014/main" val="2192744656"/>
                    </a:ext>
                  </a:extLst>
                </a:gridCol>
                <a:gridCol w="1085152">
                  <a:extLst>
                    <a:ext uri="{9D8B030D-6E8A-4147-A177-3AD203B41FA5}">
                      <a16:colId xmlns:a16="http://schemas.microsoft.com/office/drawing/2014/main" val="3865089521"/>
                    </a:ext>
                  </a:extLst>
                </a:gridCol>
                <a:gridCol w="1085152">
                  <a:extLst>
                    <a:ext uri="{9D8B030D-6E8A-4147-A177-3AD203B41FA5}">
                      <a16:colId xmlns:a16="http://schemas.microsoft.com/office/drawing/2014/main" val="4094844649"/>
                    </a:ext>
                  </a:extLst>
                </a:gridCol>
                <a:gridCol w="1085152">
                  <a:extLst>
                    <a:ext uri="{9D8B030D-6E8A-4147-A177-3AD203B41FA5}">
                      <a16:colId xmlns:a16="http://schemas.microsoft.com/office/drawing/2014/main" val="827843363"/>
                    </a:ext>
                  </a:extLst>
                </a:gridCol>
                <a:gridCol w="1085152">
                  <a:extLst>
                    <a:ext uri="{9D8B030D-6E8A-4147-A177-3AD203B41FA5}">
                      <a16:colId xmlns:a16="http://schemas.microsoft.com/office/drawing/2014/main" val="3679680566"/>
                    </a:ext>
                  </a:extLst>
                </a:gridCol>
                <a:gridCol w="1559945">
                  <a:extLst>
                    <a:ext uri="{9D8B030D-6E8A-4147-A177-3AD203B41FA5}">
                      <a16:colId xmlns:a16="http://schemas.microsoft.com/office/drawing/2014/main" val="3139356258"/>
                    </a:ext>
                  </a:extLst>
                </a:gridCol>
              </a:tblGrid>
              <a:tr h="496678">
                <a:tc gridSpan="6">
                  <a:txBody>
                    <a:bodyPr/>
                    <a:lstStyle/>
                    <a:p>
                      <a:pPr algn="ctr">
                        <a:spcAft>
                          <a:spcPts val="0"/>
                        </a:spcAft>
                      </a:pPr>
                      <a:r>
                        <a:rPr lang="en-GB" sz="1600" b="1" i="0" u="none" strike="noStrike" cap="none" spc="0" baseline="0" dirty="0">
                          <a:ln>
                            <a:noFill/>
                          </a:ln>
                          <a:solidFill>
                            <a:schemeClr val="tx1"/>
                          </a:solidFill>
                          <a:uFillTx/>
                          <a:latin typeface="+mn-lt"/>
                          <a:ea typeface="+mn-ea"/>
                          <a:cs typeface="+mn-cs"/>
                          <a:sym typeface="Segoe UI"/>
                        </a:rPr>
                        <a:t>Rust keywords (Weak)</a:t>
                      </a:r>
                    </a:p>
                  </a:txBody>
                  <a:tcPr marL="95250" marR="76200" marT="142875" marB="1333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108523008"/>
                  </a:ext>
                </a:extLst>
              </a:tr>
              <a:tr h="405712">
                <a:tc>
                  <a:txBody>
                    <a:bodyPr/>
                    <a:lstStyle/>
                    <a:p>
                      <a:pPr algn="ctr"/>
                      <a:r>
                        <a:rPr lang="en-GB" sz="1600" b="1" dirty="0" err="1">
                          <a:solidFill>
                            <a:srgbClr val="000000"/>
                          </a:solidFill>
                          <a:effectLst/>
                          <a:latin typeface="Consolas" panose="020B0609020204030204" pitchFamily="49" charset="0"/>
                          <a:cs typeface="Consolas" panose="020B0609020204030204" pitchFamily="49" charset="0"/>
                        </a:rPr>
                        <a:t>dyn</a:t>
                      </a:r>
                      <a:r>
                        <a:rPr lang="en-GB" sz="1600" b="1" dirty="0">
                          <a:solidFill>
                            <a:srgbClr val="000000"/>
                          </a:solidFill>
                          <a:effectLst/>
                          <a:latin typeface="Consolas" panose="020B0609020204030204" pitchFamily="49" charset="0"/>
                          <a:cs typeface="Consolas" panose="020B0609020204030204" pitchFamily="49" charset="0"/>
                        </a:rPr>
                        <a: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'static</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union</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6818870"/>
                  </a:ext>
                </a:extLst>
              </a:tr>
            </a:tbl>
          </a:graphicData>
        </a:graphic>
      </p:graphicFrame>
      <p:sp>
        <p:nvSpPr>
          <p:cNvPr id="2" name="Text Placeholder 1">
            <a:extLst>
              <a:ext uri="{FF2B5EF4-FFF2-40B4-BE49-F238E27FC236}">
                <a16:creationId xmlns:a16="http://schemas.microsoft.com/office/drawing/2014/main" id="{A5496E65-8991-4BBD-B637-D7424016E2E3}"/>
              </a:ext>
            </a:extLst>
          </p:cNvPr>
          <p:cNvSpPr>
            <a:spLocks noGrp="1"/>
          </p:cNvSpPr>
          <p:nvPr>
            <p:ph type="body" sz="quarter" idx="10"/>
          </p:nvPr>
        </p:nvSpPr>
        <p:spPr/>
        <p:txBody>
          <a:bodyPr/>
          <a:lstStyle/>
          <a:p>
            <a:r>
              <a:rPr lang="en-GB" cap="none" dirty="0"/>
              <a:t>Rust Keywords (in this Chapter)</a:t>
            </a:r>
          </a:p>
        </p:txBody>
      </p:sp>
      <p:graphicFrame>
        <p:nvGraphicFramePr>
          <p:cNvPr id="7" name="Table 6">
            <a:extLst>
              <a:ext uri="{FF2B5EF4-FFF2-40B4-BE49-F238E27FC236}">
                <a16:creationId xmlns:a16="http://schemas.microsoft.com/office/drawing/2014/main" id="{A5E1D066-C865-4DEB-8A78-F1E82A1E83C7}"/>
              </a:ext>
            </a:extLst>
          </p:cNvPr>
          <p:cNvGraphicFramePr>
            <a:graphicFrameLocks noGrp="1"/>
          </p:cNvGraphicFramePr>
          <p:nvPr>
            <p:extLst>
              <p:ext uri="{D42A27DB-BD31-4B8C-83A1-F6EECF244321}">
                <p14:modId xmlns:p14="http://schemas.microsoft.com/office/powerpoint/2010/main" val="2283555842"/>
              </p:ext>
            </p:extLst>
          </p:nvPr>
        </p:nvGraphicFramePr>
        <p:xfrm>
          <a:off x="4664350" y="162483"/>
          <a:ext cx="6985704" cy="3493770"/>
        </p:xfrm>
        <a:graphic>
          <a:graphicData uri="http://schemas.openxmlformats.org/drawingml/2006/table">
            <a:tbl>
              <a:tblPr/>
              <a:tblGrid>
                <a:gridCol w="1164284">
                  <a:extLst>
                    <a:ext uri="{9D8B030D-6E8A-4147-A177-3AD203B41FA5}">
                      <a16:colId xmlns:a16="http://schemas.microsoft.com/office/drawing/2014/main" val="3004296434"/>
                    </a:ext>
                  </a:extLst>
                </a:gridCol>
                <a:gridCol w="1164284">
                  <a:extLst>
                    <a:ext uri="{9D8B030D-6E8A-4147-A177-3AD203B41FA5}">
                      <a16:colId xmlns:a16="http://schemas.microsoft.com/office/drawing/2014/main" val="2783717660"/>
                    </a:ext>
                  </a:extLst>
                </a:gridCol>
                <a:gridCol w="1164284">
                  <a:extLst>
                    <a:ext uri="{9D8B030D-6E8A-4147-A177-3AD203B41FA5}">
                      <a16:colId xmlns:a16="http://schemas.microsoft.com/office/drawing/2014/main" val="201381472"/>
                    </a:ext>
                  </a:extLst>
                </a:gridCol>
                <a:gridCol w="1164284">
                  <a:extLst>
                    <a:ext uri="{9D8B030D-6E8A-4147-A177-3AD203B41FA5}">
                      <a16:colId xmlns:a16="http://schemas.microsoft.com/office/drawing/2014/main" val="605907375"/>
                    </a:ext>
                  </a:extLst>
                </a:gridCol>
                <a:gridCol w="1164284">
                  <a:extLst>
                    <a:ext uri="{9D8B030D-6E8A-4147-A177-3AD203B41FA5}">
                      <a16:colId xmlns:a16="http://schemas.microsoft.com/office/drawing/2014/main" val="3883080512"/>
                    </a:ext>
                  </a:extLst>
                </a:gridCol>
                <a:gridCol w="1164284">
                  <a:extLst>
                    <a:ext uri="{9D8B030D-6E8A-4147-A177-3AD203B41FA5}">
                      <a16:colId xmlns:a16="http://schemas.microsoft.com/office/drawing/2014/main" val="1956129410"/>
                    </a:ext>
                  </a:extLst>
                </a:gridCol>
              </a:tblGrid>
              <a:tr h="0">
                <a:tc gridSpan="6">
                  <a:txBody>
                    <a:bodyPr/>
                    <a:lstStyle/>
                    <a:p>
                      <a:pPr algn="ctr"/>
                      <a:r>
                        <a:rPr lang="en-GB" sz="1600" b="1" i="0" u="none" strike="noStrike" cap="none" spc="0" baseline="0" dirty="0">
                          <a:ln>
                            <a:noFill/>
                          </a:ln>
                          <a:solidFill>
                            <a:schemeClr val="bg1"/>
                          </a:solidFill>
                          <a:uFillTx/>
                          <a:latin typeface="+mn-lt"/>
                          <a:ea typeface="+mn-ea"/>
                          <a:cs typeface="+mn-cs"/>
                          <a:sym typeface="Segoe UI"/>
                        </a:rPr>
                        <a:t>Rust keywords (Strict)</a:t>
                      </a:r>
                    </a:p>
                  </a:txBody>
                  <a:tcPr marL="95250" marR="76200" marT="142875" marB="1333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896694401"/>
                  </a:ext>
                </a:extLst>
              </a:tr>
              <a:tr h="368779">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as</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async*</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await*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break</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err="1">
                          <a:solidFill>
                            <a:srgbClr val="000000"/>
                          </a:solidFill>
                          <a:effectLst/>
                          <a:latin typeface="Consolas" panose="020B0609020204030204" pitchFamily="49" charset="0"/>
                          <a:cs typeface="Consolas" panose="020B0609020204030204" pitchFamily="49" charset="0"/>
                        </a:rPr>
                        <a:t>const</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continue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extLst>
                  <a:ext uri="{0D108BD9-81ED-4DB2-BD59-A6C34878D82A}">
                    <a16:rowId xmlns:a16="http://schemas.microsoft.com/office/drawing/2014/main" val="1976252449"/>
                  </a:ext>
                </a:extLst>
              </a:tr>
              <a:tr h="368779">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crate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err="1">
                          <a:solidFill>
                            <a:srgbClr val="000000"/>
                          </a:solidFill>
                          <a:effectLst/>
                          <a:latin typeface="Consolas" panose="020B0609020204030204" pitchFamily="49" charset="0"/>
                          <a:cs typeface="Consolas" panose="020B0609020204030204" pitchFamily="49" charset="0"/>
                        </a:rPr>
                        <a:t>dyn</a:t>
                      </a:r>
                      <a:r>
                        <a:rPr lang="en-GB" sz="1600" b="1" dirty="0">
                          <a:solidFill>
                            <a:srgbClr val="000000"/>
                          </a:solidFill>
                          <a:effectLst/>
                          <a:latin typeface="Consolas" panose="020B0609020204030204" pitchFamily="49" charset="0"/>
                          <a:cs typeface="Consolas" panose="020B0609020204030204" pitchFamily="49" charset="0"/>
                        </a:rPr>
                        <a: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else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algn="ctr"/>
                      <a:r>
                        <a:rPr lang="en-GB" sz="1600" b="1" dirty="0" err="1">
                          <a:solidFill>
                            <a:srgbClr val="000000"/>
                          </a:solidFill>
                          <a:effectLst/>
                          <a:latin typeface="Consolas" panose="020B0609020204030204" pitchFamily="49" charset="0"/>
                          <a:cs typeface="Consolas" panose="020B0609020204030204" pitchFamily="49" charset="0"/>
                        </a:rPr>
                        <a:t>enum</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extern</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false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extLst>
                  <a:ext uri="{0D108BD9-81ED-4DB2-BD59-A6C34878D82A}">
                    <a16:rowId xmlns:a16="http://schemas.microsoft.com/office/drawing/2014/main" val="857583506"/>
                  </a:ext>
                </a:extLst>
              </a:tr>
              <a:tr h="3687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err="1">
                          <a:solidFill>
                            <a:srgbClr val="000000"/>
                          </a:solidFill>
                          <a:effectLst/>
                          <a:latin typeface="Consolas" panose="020B0609020204030204" pitchFamily="49" charset="0"/>
                          <a:cs typeface="Consolas" panose="020B0609020204030204" pitchFamily="49" charset="0"/>
                        </a:rPr>
                        <a:t>fn</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for</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if</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err="1">
                          <a:solidFill>
                            <a:srgbClr val="000000"/>
                          </a:solidFill>
                          <a:effectLst/>
                          <a:latin typeface="Consolas" panose="020B0609020204030204" pitchFamily="49" charset="0"/>
                          <a:cs typeface="Consolas" panose="020B0609020204030204" pitchFamily="49" charset="0"/>
                        </a:rPr>
                        <a:t>impl</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in</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mod</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60161946"/>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let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loop</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match</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move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mut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pub</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0683538"/>
                  </a:ext>
                </a:extLst>
              </a:tr>
              <a:tr h="3687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ref</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return</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self</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static</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struct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super</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02390037"/>
                  </a:ext>
                </a:extLst>
              </a:tr>
              <a:tr h="3687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trait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true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type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u="none" strike="noStrike" kern="1200" dirty="0">
                          <a:solidFill>
                            <a:srgbClr val="000000"/>
                          </a:solidFill>
                          <a:effectLst/>
                          <a:latin typeface="Consolas" panose="020B0609020204030204" pitchFamily="49" charset="0"/>
                          <a:ea typeface="+mn-ea"/>
                          <a:cs typeface="Consolas" panose="020B0609020204030204" pitchFamily="49" charset="0"/>
                        </a:rPr>
                        <a:t>unsafe</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u="none" strike="noStrike" kern="1200" dirty="0">
                          <a:solidFill>
                            <a:srgbClr val="000000"/>
                          </a:solidFill>
                          <a:effectLst/>
                          <a:latin typeface="Consolas" panose="020B0609020204030204" pitchFamily="49" charset="0"/>
                          <a:ea typeface="+mn-ea"/>
                          <a:cs typeface="Consolas" panose="020B0609020204030204" pitchFamily="49" charset="0"/>
                        </a:rPr>
                        <a:t>use</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where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17351722"/>
                  </a:ext>
                </a:extLst>
              </a:tr>
              <a:tr h="0">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while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3145372"/>
                  </a:ext>
                </a:extLst>
              </a:tr>
            </a:tbl>
          </a:graphicData>
        </a:graphic>
      </p:graphicFrame>
      <p:sp>
        <p:nvSpPr>
          <p:cNvPr id="10" name="TextBox 9">
            <a:extLst>
              <a:ext uri="{FF2B5EF4-FFF2-40B4-BE49-F238E27FC236}">
                <a16:creationId xmlns:a16="http://schemas.microsoft.com/office/drawing/2014/main" id="{A1F60098-ED3A-4837-A941-4A12BB5AB11E}"/>
              </a:ext>
            </a:extLst>
          </p:cNvPr>
          <p:cNvSpPr txBox="1"/>
          <p:nvPr/>
        </p:nvSpPr>
        <p:spPr>
          <a:xfrm>
            <a:off x="9093478" y="3336194"/>
            <a:ext cx="2285114" cy="221932"/>
          </a:xfrm>
          <a:prstGeom prst="rect">
            <a:avLst/>
          </a:prstGeom>
        </p:spPr>
        <p:txBody>
          <a:bodyPr vert="horz" wrap="square" lIns="0" tIns="0" rIns="0" bIns="0" rtlCol="0" anchor="t" anchorCtr="0">
            <a:normAutofit/>
          </a:bodyPr>
          <a:lstStyle/>
          <a:p>
            <a:pPr algn="r"/>
            <a:r>
              <a:rPr lang="en-GB" sz="1400" b="1" dirty="0"/>
              <a:t>*</a:t>
            </a:r>
            <a:r>
              <a:rPr lang="en-GB" sz="1400" dirty="0"/>
              <a:t> as of Rust's 2018 </a:t>
            </a:r>
            <a:r>
              <a:rPr lang="en-GB" sz="1400" dirty="0" err="1"/>
              <a:t>Lexer</a:t>
            </a:r>
            <a:endParaRPr lang="en-GB" sz="1400" dirty="0"/>
          </a:p>
        </p:txBody>
      </p:sp>
      <p:graphicFrame>
        <p:nvGraphicFramePr>
          <p:cNvPr id="16" name="Table 15">
            <a:extLst>
              <a:ext uri="{FF2B5EF4-FFF2-40B4-BE49-F238E27FC236}">
                <a16:creationId xmlns:a16="http://schemas.microsoft.com/office/drawing/2014/main" id="{57878743-288E-498E-823A-E09989C2F2F2}"/>
              </a:ext>
            </a:extLst>
          </p:cNvPr>
          <p:cNvGraphicFramePr>
            <a:graphicFrameLocks noGrp="1"/>
          </p:cNvGraphicFramePr>
          <p:nvPr>
            <p:extLst>
              <p:ext uri="{D42A27DB-BD31-4B8C-83A1-F6EECF244321}">
                <p14:modId xmlns:p14="http://schemas.microsoft.com/office/powerpoint/2010/main" val="2675699464"/>
              </p:ext>
            </p:extLst>
          </p:nvPr>
        </p:nvGraphicFramePr>
        <p:xfrm>
          <a:off x="4664349" y="3809257"/>
          <a:ext cx="6948000" cy="1794510"/>
        </p:xfrm>
        <a:graphic>
          <a:graphicData uri="http://schemas.openxmlformats.org/drawingml/2006/table">
            <a:tbl>
              <a:tblPr/>
              <a:tblGrid>
                <a:gridCol w="1158000">
                  <a:extLst>
                    <a:ext uri="{9D8B030D-6E8A-4147-A177-3AD203B41FA5}">
                      <a16:colId xmlns:a16="http://schemas.microsoft.com/office/drawing/2014/main" val="3004296434"/>
                    </a:ext>
                  </a:extLst>
                </a:gridCol>
                <a:gridCol w="1158000">
                  <a:extLst>
                    <a:ext uri="{9D8B030D-6E8A-4147-A177-3AD203B41FA5}">
                      <a16:colId xmlns:a16="http://schemas.microsoft.com/office/drawing/2014/main" val="2783717660"/>
                    </a:ext>
                  </a:extLst>
                </a:gridCol>
                <a:gridCol w="1158000">
                  <a:extLst>
                    <a:ext uri="{9D8B030D-6E8A-4147-A177-3AD203B41FA5}">
                      <a16:colId xmlns:a16="http://schemas.microsoft.com/office/drawing/2014/main" val="201381472"/>
                    </a:ext>
                  </a:extLst>
                </a:gridCol>
                <a:gridCol w="1158000">
                  <a:extLst>
                    <a:ext uri="{9D8B030D-6E8A-4147-A177-3AD203B41FA5}">
                      <a16:colId xmlns:a16="http://schemas.microsoft.com/office/drawing/2014/main" val="605907375"/>
                    </a:ext>
                  </a:extLst>
                </a:gridCol>
                <a:gridCol w="1158000">
                  <a:extLst>
                    <a:ext uri="{9D8B030D-6E8A-4147-A177-3AD203B41FA5}">
                      <a16:colId xmlns:a16="http://schemas.microsoft.com/office/drawing/2014/main" val="3883080512"/>
                    </a:ext>
                  </a:extLst>
                </a:gridCol>
                <a:gridCol w="1158000">
                  <a:extLst>
                    <a:ext uri="{9D8B030D-6E8A-4147-A177-3AD203B41FA5}">
                      <a16:colId xmlns:a16="http://schemas.microsoft.com/office/drawing/2014/main" val="1956129410"/>
                    </a:ext>
                  </a:extLst>
                </a:gridCol>
              </a:tblGrid>
              <a:tr h="326234">
                <a:tc gridSpan="6">
                  <a:txBody>
                    <a:bodyPr/>
                    <a:lstStyle/>
                    <a:p>
                      <a:pPr algn="ctr">
                        <a:spcAft>
                          <a:spcPts val="0"/>
                        </a:spcAft>
                      </a:pPr>
                      <a:r>
                        <a:rPr lang="en-GB" sz="1600" b="1" i="0" u="none" strike="noStrike" cap="none" spc="0" baseline="0" dirty="0">
                          <a:ln>
                            <a:noFill/>
                          </a:ln>
                          <a:solidFill>
                            <a:schemeClr val="tx1"/>
                          </a:solidFill>
                          <a:uFillTx/>
                          <a:latin typeface="+mn-lt"/>
                          <a:ea typeface="+mn-ea"/>
                          <a:cs typeface="+mn-cs"/>
                          <a:sym typeface="Segoe UI"/>
                        </a:rPr>
                        <a:t>Rust keywords (Reserved)</a:t>
                      </a:r>
                    </a:p>
                  </a:txBody>
                  <a:tcPr marL="95250" marR="76200" marT="142875" marB="1333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896694401"/>
                  </a:ext>
                </a:extLst>
              </a:tr>
              <a:tr h="409070">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abstract</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become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box</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do</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final</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macro</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6252449"/>
                  </a:ext>
                </a:extLst>
              </a:tr>
              <a:tr h="409070">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override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err="1">
                          <a:solidFill>
                            <a:srgbClr val="000000"/>
                          </a:solidFill>
                          <a:effectLst/>
                          <a:latin typeface="Consolas" panose="020B0609020204030204" pitchFamily="49" charset="0"/>
                          <a:cs typeface="Consolas" panose="020B0609020204030204" pitchFamily="49" charset="0"/>
                        </a:rPr>
                        <a:t>priv</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try*</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600" b="1" dirty="0" err="1">
                          <a:solidFill>
                            <a:srgbClr val="000000"/>
                          </a:solidFill>
                          <a:effectLst/>
                          <a:latin typeface="Consolas" panose="020B0609020204030204" pitchFamily="49" charset="0"/>
                          <a:cs typeface="Consolas" panose="020B0609020204030204" pitchFamily="49" charset="0"/>
                        </a:rPr>
                        <a:t>typeof</a:t>
                      </a: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unsized</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virtual</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7583506"/>
                  </a:ext>
                </a:extLst>
              </a:tr>
              <a:tr h="317152">
                <a:tc>
                  <a:txBody>
                    <a:bodyPr/>
                    <a:lstStyle/>
                    <a:p>
                      <a:pPr algn="ctr"/>
                      <a:r>
                        <a:rPr lang="en-GB" sz="1600" b="1" dirty="0">
                          <a:solidFill>
                            <a:srgbClr val="000000"/>
                          </a:solidFill>
                          <a:effectLst/>
                          <a:latin typeface="Consolas" panose="020B0609020204030204" pitchFamily="49" charset="0"/>
                          <a:cs typeface="Consolas" panose="020B0609020204030204" pitchFamily="49" charset="0"/>
                        </a:rPr>
                        <a:t>yield</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00000"/>
                          </a:solidFill>
                          <a:effectLst/>
                          <a:latin typeface="Consolas" panose="020B0609020204030204" pitchFamily="49" charset="0"/>
                          <a:cs typeface="Consolas" panose="020B0609020204030204" pitchFamily="49" charset="0"/>
                        </a:rPr>
                        <a:t>while</a:t>
                      </a:r>
                    </a:p>
                  </a:txBody>
                  <a:tcPr marL="95250" marR="76200" marT="95250" marB="857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600" b="1" dirty="0">
                        <a:solidFill>
                          <a:srgbClr val="000000"/>
                        </a:solidFill>
                        <a:effectLst/>
                        <a:latin typeface="Consolas" panose="020B0609020204030204" pitchFamily="49" charset="0"/>
                        <a:cs typeface="Consolas" panose="020B0609020204030204" pitchFamily="49" charset="0"/>
                      </a:endParaRPr>
                    </a:p>
                  </a:txBody>
                  <a:tcPr marL="95250" marR="76200" marT="95250" marB="8572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3145372"/>
                  </a:ext>
                </a:extLst>
              </a:tr>
            </a:tbl>
          </a:graphicData>
        </a:graphic>
      </p:graphicFrame>
      <p:sp>
        <p:nvSpPr>
          <p:cNvPr id="18" name="TextBox 17">
            <a:extLst>
              <a:ext uri="{FF2B5EF4-FFF2-40B4-BE49-F238E27FC236}">
                <a16:creationId xmlns:a16="http://schemas.microsoft.com/office/drawing/2014/main" id="{0015306A-6AE3-4A1A-92AA-BA1DB4A8D7B3}"/>
              </a:ext>
            </a:extLst>
          </p:cNvPr>
          <p:cNvSpPr txBox="1"/>
          <p:nvPr/>
        </p:nvSpPr>
        <p:spPr>
          <a:xfrm>
            <a:off x="9093478" y="5270869"/>
            <a:ext cx="2285114" cy="221932"/>
          </a:xfrm>
          <a:prstGeom prst="rect">
            <a:avLst/>
          </a:prstGeom>
        </p:spPr>
        <p:txBody>
          <a:bodyPr vert="horz" wrap="square" lIns="0" tIns="0" rIns="0" bIns="0" rtlCol="0" anchor="t" anchorCtr="0">
            <a:normAutofit/>
          </a:bodyPr>
          <a:lstStyle/>
          <a:p>
            <a:pPr algn="r"/>
            <a:r>
              <a:rPr lang="en-GB" sz="1400" b="1" dirty="0"/>
              <a:t>*</a:t>
            </a:r>
            <a:r>
              <a:rPr lang="en-GB" sz="1400" dirty="0"/>
              <a:t> as of Rust's 2018 </a:t>
            </a:r>
            <a:r>
              <a:rPr lang="en-GB" sz="1400" dirty="0" err="1"/>
              <a:t>Lexer</a:t>
            </a:r>
            <a:endParaRPr lang="en-GB" sz="1400" dirty="0"/>
          </a:p>
        </p:txBody>
      </p:sp>
      <p:sp>
        <p:nvSpPr>
          <p:cNvPr id="22" name="TextBox 21">
            <a:extLst>
              <a:ext uri="{FF2B5EF4-FFF2-40B4-BE49-F238E27FC236}">
                <a16:creationId xmlns:a16="http://schemas.microsoft.com/office/drawing/2014/main" id="{B0CE2782-AE1C-48C9-8B98-14FFAC60BDB0}"/>
              </a:ext>
            </a:extLst>
          </p:cNvPr>
          <p:cNvSpPr txBox="1"/>
          <p:nvPr/>
        </p:nvSpPr>
        <p:spPr>
          <a:xfrm>
            <a:off x="9093478" y="6337339"/>
            <a:ext cx="2285114" cy="221932"/>
          </a:xfrm>
          <a:prstGeom prst="rect">
            <a:avLst/>
          </a:prstGeom>
        </p:spPr>
        <p:txBody>
          <a:bodyPr vert="horz" wrap="square" lIns="0" tIns="0" rIns="0" bIns="0" rtlCol="0" anchor="t" anchorCtr="0">
            <a:normAutofit/>
          </a:bodyPr>
          <a:lstStyle/>
          <a:p>
            <a:pPr algn="r"/>
            <a:r>
              <a:rPr lang="en-GB" sz="1400" b="1" dirty="0"/>
              <a:t>*</a:t>
            </a:r>
            <a:r>
              <a:rPr lang="en-GB" sz="1400" dirty="0"/>
              <a:t> as of Rust's 2015 </a:t>
            </a:r>
            <a:r>
              <a:rPr lang="en-GB" sz="1400" dirty="0" err="1"/>
              <a:t>Lexer</a:t>
            </a:r>
            <a:endParaRPr lang="en-GB" sz="1400" dirty="0"/>
          </a:p>
        </p:txBody>
      </p:sp>
    </p:spTree>
    <p:extLst>
      <p:ext uri="{BB962C8B-B14F-4D97-AF65-F5344CB8AC3E}">
        <p14:creationId xmlns:p14="http://schemas.microsoft.com/office/powerpoint/2010/main" val="3528197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00C79B-449C-49E5-8AD7-5DAC867E3B33}"/>
              </a:ext>
            </a:extLst>
          </p:cNvPr>
          <p:cNvSpPr>
            <a:spLocks noGrp="1"/>
          </p:cNvSpPr>
          <p:nvPr>
            <p:ph type="body" sz="quarter" idx="10"/>
          </p:nvPr>
        </p:nvSpPr>
        <p:spPr/>
        <p:txBody>
          <a:bodyPr/>
          <a:lstStyle/>
          <a:p>
            <a:r>
              <a:rPr lang="en-GB" cap="none" dirty="0"/>
              <a:t>Rust Selection Techniques</a:t>
            </a:r>
          </a:p>
        </p:txBody>
      </p:sp>
      <p:sp>
        <p:nvSpPr>
          <p:cNvPr id="3" name="Text Placeholder 2">
            <a:extLst>
              <a:ext uri="{FF2B5EF4-FFF2-40B4-BE49-F238E27FC236}">
                <a16:creationId xmlns:a16="http://schemas.microsoft.com/office/drawing/2014/main" id="{46C490DA-DFC1-4D9C-8C2C-BA2F45D43A33}"/>
              </a:ext>
            </a:extLst>
          </p:cNvPr>
          <p:cNvSpPr>
            <a:spLocks noGrp="1"/>
          </p:cNvSpPr>
          <p:nvPr>
            <p:ph type="body" sz="quarter" idx="15"/>
          </p:nvPr>
        </p:nvSpPr>
        <p:spPr>
          <a:xfrm>
            <a:off x="4651376" y="342900"/>
            <a:ext cx="7007224" cy="4301147"/>
          </a:xfrm>
        </p:spPr>
        <p:txBody>
          <a:bodyPr/>
          <a:lstStyle/>
          <a:p>
            <a:endParaRPr lang="en-GB" dirty="0"/>
          </a:p>
          <a:p>
            <a:pPr defTabSz="1171575"/>
            <a:endParaRPr lang="en-GB" dirty="0"/>
          </a:p>
          <a:p>
            <a:endParaRPr lang="en-GB" b="1" dirty="0"/>
          </a:p>
          <a:p>
            <a:endParaRPr lang="en-GB" b="1" dirty="0"/>
          </a:p>
          <a:p>
            <a:endParaRPr lang="en-GB" b="1" dirty="0"/>
          </a:p>
          <a:p>
            <a:endParaRPr lang="en-GB" dirty="0"/>
          </a:p>
        </p:txBody>
      </p:sp>
      <p:graphicFrame>
        <p:nvGraphicFramePr>
          <p:cNvPr id="4" name="Diagram 3">
            <a:extLst>
              <a:ext uri="{FF2B5EF4-FFF2-40B4-BE49-F238E27FC236}">
                <a16:creationId xmlns:a16="http://schemas.microsoft.com/office/drawing/2014/main" id="{842E8AF2-F190-4B0E-8B61-07CEC4292D2C}"/>
              </a:ext>
            </a:extLst>
          </p:cNvPr>
          <p:cNvGraphicFramePr/>
          <p:nvPr>
            <p:extLst>
              <p:ext uri="{D42A27DB-BD31-4B8C-83A1-F6EECF244321}">
                <p14:modId xmlns:p14="http://schemas.microsoft.com/office/powerpoint/2010/main" val="2450489767"/>
              </p:ext>
            </p:extLst>
          </p:nvPr>
        </p:nvGraphicFramePr>
        <p:xfrm>
          <a:off x="4651376" y="1575734"/>
          <a:ext cx="7007224" cy="23860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EFE85583-E545-48BB-A3D5-1A84D7127E9D}"/>
              </a:ext>
            </a:extLst>
          </p:cNvPr>
          <p:cNvSpPr txBox="1"/>
          <p:nvPr/>
        </p:nvSpPr>
        <p:spPr>
          <a:xfrm>
            <a:off x="4557156" y="232443"/>
            <a:ext cx="7101444" cy="4524315"/>
          </a:xfrm>
          <a:prstGeom prst="rect">
            <a:avLst/>
          </a:prstGeom>
          <a:noFill/>
        </p:spPr>
        <p:txBody>
          <a:bodyPr wrap="square">
            <a:spAutoFit/>
          </a:bodyPr>
          <a:lstStyle/>
          <a:p>
            <a:r>
              <a:rPr lang="en-GB" b="1" dirty="0"/>
              <a:t>Rust's program-flow constructs are similar to those in the C family of languages</a:t>
            </a:r>
          </a:p>
          <a:p>
            <a:endParaRPr lang="en-GB" b="1" dirty="0"/>
          </a:p>
          <a:p>
            <a:r>
              <a:rPr lang="en-GB" b="1" dirty="0"/>
              <a:t>Rust has four different Selection techniques:</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a:t>We'll examine each in turn.</a:t>
            </a:r>
          </a:p>
        </p:txBody>
      </p:sp>
    </p:spTree>
    <p:extLst>
      <p:ext uri="{BB962C8B-B14F-4D97-AF65-F5344CB8AC3E}">
        <p14:creationId xmlns:p14="http://schemas.microsoft.com/office/powerpoint/2010/main" val="1740802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9B81E1-0428-4C36-9A3D-2E5E35037499}"/>
              </a:ext>
            </a:extLst>
          </p:cNvPr>
          <p:cNvSpPr>
            <a:spLocks noGrp="1"/>
          </p:cNvSpPr>
          <p:nvPr>
            <p:ph type="body" sz="quarter" idx="10"/>
          </p:nvPr>
        </p:nvSpPr>
        <p:spPr>
          <a:xfrm>
            <a:off x="384784" y="1151061"/>
            <a:ext cx="3443732" cy="2751998"/>
          </a:xfrm>
        </p:spPr>
        <p:txBody>
          <a:bodyPr/>
          <a:lstStyle/>
          <a:p>
            <a:r>
              <a:rPr lang="en-GB" cap="none" dirty="0"/>
              <a:t>Simple if Statements</a:t>
            </a:r>
          </a:p>
        </p:txBody>
      </p:sp>
      <p:sp>
        <p:nvSpPr>
          <p:cNvPr id="3" name="Text Placeholder 2">
            <a:extLst>
              <a:ext uri="{FF2B5EF4-FFF2-40B4-BE49-F238E27FC236}">
                <a16:creationId xmlns:a16="http://schemas.microsoft.com/office/drawing/2014/main" id="{EF77AD30-AE47-4A3E-BEF4-DADBA27632E7}"/>
              </a:ext>
            </a:extLst>
          </p:cNvPr>
          <p:cNvSpPr>
            <a:spLocks noGrp="1"/>
          </p:cNvSpPr>
          <p:nvPr>
            <p:ph type="body" sz="quarter" idx="15"/>
          </p:nvPr>
        </p:nvSpPr>
        <p:spPr>
          <a:xfrm>
            <a:off x="4667290" y="300039"/>
            <a:ext cx="6991309" cy="4201134"/>
          </a:xfrm>
        </p:spPr>
        <p:txBody>
          <a:bodyPr/>
          <a:lstStyle/>
          <a:p>
            <a:r>
              <a:rPr lang="en-GB" b="1" dirty="0"/>
              <a:t>As with most languages, Rust supports a typical if statement.</a:t>
            </a:r>
          </a:p>
          <a:p>
            <a:pPr>
              <a:spcBef>
                <a:spcPts val="1200"/>
              </a:spcBef>
              <a:spcAft>
                <a:spcPts val="0"/>
              </a:spcAft>
            </a:pPr>
            <a:r>
              <a:rPr lang="en-GB" b="1" dirty="0"/>
              <a:t>In common with C-family languages, braces are used to group statements.</a:t>
            </a:r>
          </a:p>
          <a:p>
            <a:pPr marL="285750" indent="-285750">
              <a:spcAft>
                <a:spcPts val="0"/>
              </a:spcAft>
              <a:buFont typeface="Arial" panose="020B0604020202020204" pitchFamily="34" charset="0"/>
              <a:buChar char="•"/>
            </a:pPr>
            <a:r>
              <a:rPr lang="en-GB" dirty="0"/>
              <a:t>compared to Python which relies on indentation</a:t>
            </a:r>
          </a:p>
        </p:txBody>
      </p:sp>
      <p:sp>
        <p:nvSpPr>
          <p:cNvPr id="5" name="TextBox 4">
            <a:extLst>
              <a:ext uri="{FF2B5EF4-FFF2-40B4-BE49-F238E27FC236}">
                <a16:creationId xmlns:a16="http://schemas.microsoft.com/office/drawing/2014/main" id="{D42DE42B-33EE-4A48-B535-8232EE4E945B}"/>
              </a:ext>
            </a:extLst>
          </p:cNvPr>
          <p:cNvSpPr txBox="1"/>
          <p:nvPr/>
        </p:nvSpPr>
        <p:spPr>
          <a:xfrm>
            <a:off x="4729339" y="1573245"/>
            <a:ext cx="6421591" cy="2324112"/>
          </a:xfrm>
          <a:prstGeom prst="rect">
            <a:avLst/>
          </a:prstGeom>
          <a:solidFill>
            <a:schemeClr val="accent6">
              <a:lumMod val="20000"/>
              <a:lumOff val="80000"/>
            </a:schemeClr>
          </a:solidFill>
        </p:spPr>
        <p:txBody>
          <a:bodyPr vert="horz" wrap="square" lIns="0" tIns="0" rIns="0" bIns="0" rtlCol="0" anchor="t" anchorCtr="0">
            <a:noAutofit/>
          </a:bodyPr>
          <a:lstStyle/>
          <a:p>
            <a:pPr algn="l"/>
            <a:r>
              <a:rPr lang="en-US" sz="1500" dirty="0">
                <a:solidFill>
                  <a:schemeClr val="tx1">
                    <a:lumMod val="90000"/>
                    <a:lumOff val="10000"/>
                  </a:schemeClr>
                </a:solidFill>
                <a:latin typeface="Consolas" panose="020B0609020204030204" pitchFamily="49" charset="0"/>
              </a:rPr>
              <a:t>int</a:t>
            </a:r>
            <a:r>
              <a:rPr lang="en-US" sz="1500" dirty="0">
                <a:latin typeface="Consolas" panose="020B0609020204030204" pitchFamily="49" charset="0"/>
              </a:rPr>
              <a:t> main</a:t>
            </a:r>
            <a:r>
              <a:rPr lang="en-US" sz="1500" dirty="0">
                <a:solidFill>
                  <a:srgbClr val="FF0000"/>
                </a:solidFill>
                <a:latin typeface="Consolas" panose="020B0609020204030204" pitchFamily="49" charset="0"/>
              </a:rPr>
              <a:t>()</a:t>
            </a:r>
          </a:p>
          <a:p>
            <a:pPr algn="l"/>
            <a:r>
              <a:rPr lang="en-US" sz="1500" dirty="0">
                <a:solidFill>
                  <a:srgbClr val="FF0000"/>
                </a:solidFill>
                <a:latin typeface="Consolas" panose="020B0609020204030204" pitchFamily="49" charset="0"/>
              </a:rPr>
              <a:t>{</a:t>
            </a:r>
          </a:p>
          <a:p>
            <a:pPr algn="l"/>
            <a:r>
              <a:rPr lang="en-US" sz="1500" dirty="0">
                <a:latin typeface="Consolas" panose="020B0609020204030204" pitchFamily="49" charset="0"/>
              </a:rPr>
              <a:t>  </a:t>
            </a:r>
            <a:r>
              <a:rPr lang="en-US" sz="1500" dirty="0">
                <a:solidFill>
                  <a:schemeClr val="tx1">
                    <a:lumMod val="90000"/>
                    <a:lumOff val="10000"/>
                  </a:schemeClr>
                </a:solidFill>
                <a:latin typeface="Consolas" panose="020B0609020204030204" pitchFamily="49" charset="0"/>
              </a:rPr>
              <a:t>int</a:t>
            </a:r>
            <a:r>
              <a:rPr lang="en-US" sz="1500" dirty="0">
                <a:latin typeface="Consolas" panose="020B0609020204030204" pitchFamily="49" charset="0"/>
              </a:rPr>
              <a:t> qty </a:t>
            </a:r>
            <a:r>
              <a:rPr lang="en-US" sz="1500" dirty="0">
                <a:solidFill>
                  <a:srgbClr val="FF0000"/>
                </a:solidFill>
                <a:latin typeface="Consolas" panose="020B0609020204030204" pitchFamily="49" charset="0"/>
              </a:rPr>
              <a:t>=</a:t>
            </a:r>
            <a:r>
              <a:rPr lang="en-US" sz="1500" dirty="0">
                <a:latin typeface="Consolas" panose="020B0609020204030204" pitchFamily="49" charset="0"/>
              </a:rPr>
              <a:t> </a:t>
            </a:r>
            <a:r>
              <a:rPr lang="en-US" sz="1500" dirty="0">
                <a:solidFill>
                  <a:schemeClr val="accent3">
                    <a:lumMod val="60000"/>
                    <a:lumOff val="40000"/>
                  </a:schemeClr>
                </a:solidFill>
                <a:latin typeface="Consolas" panose="020B0609020204030204" pitchFamily="49" charset="0"/>
              </a:rPr>
              <a:t>-1</a:t>
            </a:r>
            <a:r>
              <a:rPr lang="en-US" sz="1500" dirty="0">
                <a:solidFill>
                  <a:srgbClr val="FF0000"/>
                </a:solidFill>
                <a:latin typeface="Consolas" panose="020B0609020204030204" pitchFamily="49" charset="0"/>
              </a:rPr>
              <a:t>;</a:t>
            </a:r>
          </a:p>
          <a:p>
            <a:pPr algn="l"/>
            <a:endParaRPr lang="en-US" sz="1500" dirty="0">
              <a:latin typeface="Consolas" panose="020B0609020204030204" pitchFamily="49" charset="0"/>
            </a:endParaRPr>
          </a:p>
          <a:p>
            <a:pPr algn="l"/>
            <a:r>
              <a:rPr lang="en-US" sz="1500" dirty="0">
                <a:latin typeface="Consolas" panose="020B0609020204030204" pitchFamily="49" charset="0"/>
              </a:rPr>
              <a:t>  </a:t>
            </a:r>
            <a:r>
              <a:rPr lang="en-US" sz="1500" dirty="0">
                <a:solidFill>
                  <a:schemeClr val="tx1">
                    <a:lumMod val="90000"/>
                    <a:lumOff val="10000"/>
                  </a:schemeClr>
                </a:solidFill>
                <a:latin typeface="Consolas" panose="020B0609020204030204" pitchFamily="49" charset="0"/>
              </a:rPr>
              <a:t>if</a:t>
            </a:r>
            <a:r>
              <a:rPr lang="en-US" sz="1500" dirty="0">
                <a:latin typeface="Consolas" panose="020B0609020204030204" pitchFamily="49" charset="0"/>
              </a:rPr>
              <a:t> (qty </a:t>
            </a:r>
            <a:r>
              <a:rPr lang="en-US" sz="1500" dirty="0">
                <a:solidFill>
                  <a:srgbClr val="FF0000"/>
                </a:solidFill>
                <a:latin typeface="Consolas" panose="020B0609020204030204" pitchFamily="49" charset="0"/>
              </a:rPr>
              <a:t>&lt;</a:t>
            </a:r>
            <a:r>
              <a:rPr lang="en-US" sz="1500" dirty="0">
                <a:latin typeface="Consolas" panose="020B0609020204030204" pitchFamily="49" charset="0"/>
              </a:rPr>
              <a:t> </a:t>
            </a:r>
            <a:r>
              <a:rPr lang="en-US" sz="1500" dirty="0">
                <a:solidFill>
                  <a:schemeClr val="accent3">
                    <a:lumMod val="60000"/>
                    <a:lumOff val="40000"/>
                  </a:schemeClr>
                </a:solidFill>
                <a:latin typeface="Consolas" panose="020B0609020204030204" pitchFamily="49" charset="0"/>
              </a:rPr>
              <a:t>0</a:t>
            </a:r>
            <a:r>
              <a:rPr lang="en-US" sz="1500" dirty="0">
                <a:latin typeface="Consolas" panose="020B0609020204030204" pitchFamily="49" charset="0"/>
              </a:rPr>
              <a:t>) </a:t>
            </a:r>
            <a:r>
              <a:rPr lang="en-US" sz="1500" dirty="0">
                <a:solidFill>
                  <a:srgbClr val="FF0000"/>
                </a:solidFill>
                <a:latin typeface="Consolas" panose="020B0609020204030204" pitchFamily="49" charset="0"/>
              </a:rPr>
              <a:t>{</a:t>
            </a:r>
          </a:p>
          <a:p>
            <a:pPr algn="l"/>
            <a:r>
              <a:rPr lang="en-US" sz="1500" dirty="0">
                <a:latin typeface="Consolas" panose="020B0609020204030204" pitchFamily="49" charset="0"/>
              </a:rPr>
              <a:t>    </a:t>
            </a:r>
            <a:r>
              <a:rPr lang="en-US" sz="1500" dirty="0" err="1">
                <a:latin typeface="Consolas" panose="020B0609020204030204" pitchFamily="49" charset="0"/>
              </a:rPr>
              <a:t>fprintf</a:t>
            </a:r>
            <a:r>
              <a:rPr lang="en-US" sz="1500" dirty="0">
                <a:solidFill>
                  <a:srgbClr val="FF0000"/>
                </a:solidFill>
                <a:latin typeface="Consolas" panose="020B0609020204030204" pitchFamily="49" charset="0"/>
              </a:rPr>
              <a:t>(</a:t>
            </a:r>
            <a:r>
              <a:rPr lang="en-US" sz="1500" dirty="0">
                <a:solidFill>
                  <a:srgbClr val="000000"/>
                </a:solidFill>
                <a:latin typeface="Consolas" panose="020B0609020204030204" pitchFamily="49" charset="0"/>
              </a:rPr>
              <a:t>stderr</a:t>
            </a:r>
            <a:r>
              <a:rPr lang="en-US" sz="1500" dirty="0">
                <a:solidFill>
                  <a:srgbClr val="FF0000"/>
                </a:solidFill>
                <a:latin typeface="Consolas" panose="020B0609020204030204" pitchFamily="49" charset="0"/>
              </a:rPr>
              <a:t>, </a:t>
            </a:r>
            <a:r>
              <a:rPr lang="en-US" sz="1500" dirty="0">
                <a:solidFill>
                  <a:srgbClr val="0070C0"/>
                </a:solidFill>
                <a:latin typeface="Consolas" panose="020B0609020204030204" pitchFamily="49" charset="0"/>
              </a:rPr>
              <a:t>"Aborting!\n"</a:t>
            </a:r>
            <a:r>
              <a:rPr lang="en-US" sz="1500" dirty="0">
                <a:solidFill>
                  <a:srgbClr val="FF0000"/>
                </a:solidFill>
                <a:latin typeface="Consolas" panose="020B0609020204030204" pitchFamily="49" charset="0"/>
              </a:rPr>
              <a:t>);</a:t>
            </a:r>
          </a:p>
          <a:p>
            <a:pPr algn="l"/>
            <a:r>
              <a:rPr lang="en-US" sz="1500" dirty="0">
                <a:latin typeface="Consolas" panose="020B0609020204030204" pitchFamily="49" charset="0"/>
              </a:rPr>
              <a:t>    </a:t>
            </a:r>
            <a:r>
              <a:rPr lang="en-US" sz="1500" dirty="0" err="1">
                <a:latin typeface="Consolas" panose="020B0609020204030204" pitchFamily="49" charset="0"/>
              </a:rPr>
              <a:t>fprintf</a:t>
            </a:r>
            <a:r>
              <a:rPr lang="en-US" sz="1500" dirty="0">
                <a:solidFill>
                  <a:srgbClr val="FF0000"/>
                </a:solidFill>
                <a:latin typeface="Consolas" panose="020B0609020204030204" pitchFamily="49" charset="0"/>
              </a:rPr>
              <a:t>(</a:t>
            </a:r>
            <a:r>
              <a:rPr lang="en-US" sz="1500" dirty="0">
                <a:solidFill>
                  <a:srgbClr val="000000"/>
                </a:solidFill>
                <a:latin typeface="Consolas" panose="020B0609020204030204" pitchFamily="49" charset="0"/>
              </a:rPr>
              <a:t>stderr</a:t>
            </a:r>
            <a:r>
              <a:rPr lang="en-US" sz="1500" dirty="0">
                <a:solidFill>
                  <a:srgbClr val="FF0000"/>
                </a:solidFill>
                <a:latin typeface="Consolas" panose="020B0609020204030204" pitchFamily="49" charset="0"/>
              </a:rPr>
              <a:t>, </a:t>
            </a:r>
            <a:r>
              <a:rPr lang="en-US" sz="1500" dirty="0">
                <a:solidFill>
                  <a:srgbClr val="0070C0"/>
                </a:solidFill>
                <a:latin typeface="Consolas" panose="020B0609020204030204" pitchFamily="49" charset="0"/>
              </a:rPr>
              <a:t>"Qty must be 1 or more\n"</a:t>
            </a:r>
            <a:r>
              <a:rPr lang="en-US" sz="1500" dirty="0">
                <a:solidFill>
                  <a:srgbClr val="FF0000"/>
                </a:solidFill>
                <a:latin typeface="Consolas" panose="020B0609020204030204" pitchFamily="49" charset="0"/>
              </a:rPr>
              <a:t>);</a:t>
            </a:r>
            <a:r>
              <a:rPr lang="en-US" sz="1500" dirty="0">
                <a:latin typeface="Consolas" panose="020B0609020204030204" pitchFamily="49" charset="0"/>
              </a:rPr>
              <a:t> </a:t>
            </a:r>
            <a:r>
              <a:rPr lang="en-US" sz="1500" dirty="0">
                <a:solidFill>
                  <a:srgbClr val="FF0000"/>
                </a:solidFill>
                <a:latin typeface="Consolas" panose="020B0609020204030204" pitchFamily="49" charset="0"/>
              </a:rPr>
              <a:t> </a:t>
            </a:r>
          </a:p>
          <a:p>
            <a:pPr algn="l"/>
            <a:r>
              <a:rPr lang="en-US" sz="1500" dirty="0">
                <a:solidFill>
                  <a:srgbClr val="FF0000"/>
                </a:solidFill>
                <a:latin typeface="Consolas" panose="020B0609020204030204" pitchFamily="49" charset="0"/>
              </a:rPr>
              <a:t>  }</a:t>
            </a:r>
          </a:p>
          <a:p>
            <a:pPr algn="l"/>
            <a:r>
              <a:rPr lang="en-US" sz="1500" dirty="0">
                <a:latin typeface="Consolas" panose="020B0609020204030204" pitchFamily="49" charset="0"/>
              </a:rPr>
              <a:t>  </a:t>
            </a:r>
            <a:r>
              <a:rPr lang="en-US" sz="1500" dirty="0">
                <a:solidFill>
                  <a:schemeClr val="tx1">
                    <a:lumMod val="90000"/>
                    <a:lumOff val="10000"/>
                  </a:schemeClr>
                </a:solidFill>
                <a:latin typeface="Consolas" panose="020B0609020204030204" pitchFamily="49" charset="0"/>
              </a:rPr>
              <a:t>return</a:t>
            </a:r>
            <a:r>
              <a:rPr lang="en-US" sz="1500" dirty="0">
                <a:latin typeface="Consolas" panose="020B0609020204030204" pitchFamily="49" charset="0"/>
              </a:rPr>
              <a:t> </a:t>
            </a:r>
            <a:r>
              <a:rPr lang="en-US" sz="1500" dirty="0">
                <a:solidFill>
                  <a:schemeClr val="accent3">
                    <a:lumMod val="60000"/>
                    <a:lumOff val="40000"/>
                  </a:schemeClr>
                </a:solidFill>
                <a:latin typeface="Consolas" panose="020B0609020204030204" pitchFamily="49" charset="0"/>
              </a:rPr>
              <a:t>0</a:t>
            </a:r>
            <a:r>
              <a:rPr lang="en-US" sz="1500" dirty="0">
                <a:latin typeface="Consolas" panose="020B0609020204030204" pitchFamily="49" charset="0"/>
              </a:rPr>
              <a:t>;</a:t>
            </a:r>
          </a:p>
          <a:p>
            <a:pPr algn="l"/>
            <a:r>
              <a:rPr lang="en-US" sz="1500" dirty="0">
                <a:solidFill>
                  <a:srgbClr val="FF0000"/>
                </a:solidFill>
                <a:latin typeface="Consolas" panose="020B0609020204030204" pitchFamily="49" charset="0"/>
              </a:rPr>
              <a:t>}</a:t>
            </a:r>
            <a:endParaRPr lang="en-GB" sz="1500" dirty="0">
              <a:solidFill>
                <a:srgbClr val="FF0000"/>
              </a:solidFill>
              <a:latin typeface="Consolas" panose="020B0609020204030204" pitchFamily="49" charset="0"/>
            </a:endParaRPr>
          </a:p>
        </p:txBody>
      </p:sp>
      <p:pic>
        <p:nvPicPr>
          <p:cNvPr id="7" name="Picture 6">
            <a:extLst>
              <a:ext uri="{FF2B5EF4-FFF2-40B4-BE49-F238E27FC236}">
                <a16:creationId xmlns:a16="http://schemas.microsoft.com/office/drawing/2014/main" id="{BDEDDD10-63B8-4D19-8BA3-999E2D0752D0}"/>
              </a:ext>
            </a:extLst>
          </p:cNvPr>
          <p:cNvPicPr>
            <a:picLocks noChangeAspect="1"/>
          </p:cNvPicPr>
          <p:nvPr/>
        </p:nvPicPr>
        <p:blipFill>
          <a:blip r:embed="rId3"/>
          <a:stretch>
            <a:fillRect/>
          </a:stretch>
        </p:blipFill>
        <p:spPr>
          <a:xfrm>
            <a:off x="11221869" y="1573245"/>
            <a:ext cx="365791" cy="379530"/>
          </a:xfrm>
          <a:prstGeom prst="rect">
            <a:avLst/>
          </a:prstGeom>
        </p:spPr>
      </p:pic>
      <p:sp>
        <p:nvSpPr>
          <p:cNvPr id="9" name="TextBox 8">
            <a:extLst>
              <a:ext uri="{FF2B5EF4-FFF2-40B4-BE49-F238E27FC236}">
                <a16:creationId xmlns:a16="http://schemas.microsoft.com/office/drawing/2014/main" id="{CF0F5BA7-6EC8-4EA6-9DA1-5E8678438089}"/>
              </a:ext>
            </a:extLst>
          </p:cNvPr>
          <p:cNvSpPr txBox="1"/>
          <p:nvPr/>
        </p:nvSpPr>
        <p:spPr>
          <a:xfrm>
            <a:off x="4729338" y="4468692"/>
            <a:ext cx="6421591" cy="2089269"/>
          </a:xfrm>
          <a:prstGeom prst="rect">
            <a:avLst/>
          </a:prstGeom>
          <a:solidFill>
            <a:schemeClr val="tx1">
              <a:lumMod val="10000"/>
              <a:lumOff val="90000"/>
            </a:schemeClr>
          </a:solidFill>
        </p:spPr>
        <p:txBody>
          <a:bodyPr vert="horz" wrap="square" lIns="0" tIns="0" rIns="0" bIns="0" rtlCol="0" anchor="t" anchorCtr="0">
            <a:normAutofit/>
          </a:bodyPr>
          <a:lstStyle/>
          <a:p>
            <a:r>
              <a:rPr lang="en-GB" sz="1600" b="1" dirty="0" err="1">
                <a:solidFill>
                  <a:srgbClr val="00007F"/>
                </a:solidFill>
                <a:latin typeface="Consolas" panose="020B0609020204030204" pitchFamily="49" charset="0"/>
              </a:rPr>
              <a:t>fn</a:t>
            </a:r>
            <a:r>
              <a:rPr lang="en-GB" sz="1600" b="0" dirty="0">
                <a:solidFill>
                  <a:srgbClr val="808080"/>
                </a:solidFill>
                <a:latin typeface="Consolas" panose="020B0609020204030204" pitchFamily="49" charset="0"/>
              </a:rPr>
              <a:t> </a:t>
            </a:r>
            <a:r>
              <a:rPr lang="en-GB" sz="1600" b="0" dirty="0">
                <a:solidFill>
                  <a:srgbClr val="000000"/>
                </a:solidFill>
                <a:latin typeface="Consolas" panose="020B0609020204030204" pitchFamily="49" charset="0"/>
              </a:rPr>
              <a:t>main</a:t>
            </a:r>
            <a:r>
              <a:rPr lang="en-GB" sz="1600" b="1" dirty="0">
                <a:solidFill>
                  <a:srgbClr val="000000"/>
                </a:solidFill>
                <a:latin typeface="Consolas" panose="020B0609020204030204" pitchFamily="49" charset="0"/>
              </a:rPr>
              <a:t>()</a:t>
            </a:r>
            <a:r>
              <a:rPr lang="en-GB" sz="1600" b="0" dirty="0">
                <a:solidFill>
                  <a:srgbClr val="808080"/>
                </a:solidFill>
                <a:latin typeface="Consolas" panose="020B0609020204030204" pitchFamily="49" charset="0"/>
              </a:rPr>
              <a:t> </a:t>
            </a:r>
            <a:r>
              <a:rPr lang="en-GB" sz="1600" b="1" dirty="0">
                <a:solidFill>
                  <a:srgbClr val="000000"/>
                </a:solidFill>
                <a:latin typeface="Consolas" panose="020B0609020204030204" pitchFamily="49" charset="0"/>
              </a:rPr>
              <a:t>{</a:t>
            </a:r>
            <a:endParaRPr lang="en-GB" sz="1600" b="0" dirty="0">
              <a:solidFill>
                <a:srgbClr val="808080"/>
              </a:solidFill>
              <a:latin typeface="Consolas" panose="020B0609020204030204" pitchFamily="49" charset="0"/>
            </a:endParaRPr>
          </a:p>
          <a:p>
            <a:r>
              <a:rPr lang="en-GB" sz="1600" b="0" dirty="0">
                <a:solidFill>
                  <a:srgbClr val="808080"/>
                </a:solidFill>
                <a:latin typeface="Consolas" panose="020B0609020204030204" pitchFamily="49" charset="0"/>
              </a:rPr>
              <a:t>    </a:t>
            </a:r>
            <a:r>
              <a:rPr lang="en-GB" sz="1600" b="1" dirty="0">
                <a:solidFill>
                  <a:srgbClr val="00007F"/>
                </a:solidFill>
                <a:latin typeface="Consolas" panose="020B0609020204030204" pitchFamily="49" charset="0"/>
              </a:rPr>
              <a:t>let</a:t>
            </a:r>
            <a:r>
              <a:rPr lang="en-GB" sz="1600" b="0" dirty="0">
                <a:solidFill>
                  <a:srgbClr val="808080"/>
                </a:solidFill>
                <a:latin typeface="Consolas" panose="020B0609020204030204" pitchFamily="49" charset="0"/>
              </a:rPr>
              <a:t> </a:t>
            </a:r>
            <a:r>
              <a:rPr lang="en-GB" sz="1600" b="0" dirty="0">
                <a:solidFill>
                  <a:srgbClr val="000000"/>
                </a:solidFill>
                <a:latin typeface="Consolas" panose="020B0609020204030204" pitchFamily="49" charset="0"/>
              </a:rPr>
              <a:t>qty</a:t>
            </a:r>
            <a:r>
              <a:rPr lang="en-GB" sz="1600" b="0" dirty="0">
                <a:solidFill>
                  <a:srgbClr val="808080"/>
                </a:solidFill>
                <a:latin typeface="Consolas" panose="020B0609020204030204" pitchFamily="49" charset="0"/>
              </a:rPr>
              <a:t> </a:t>
            </a:r>
            <a:r>
              <a:rPr lang="en-GB" sz="1600" b="1" dirty="0">
                <a:solidFill>
                  <a:srgbClr val="000000"/>
                </a:solidFill>
                <a:latin typeface="Consolas" panose="020B0609020204030204" pitchFamily="49" charset="0"/>
              </a:rPr>
              <a:t>=</a:t>
            </a:r>
            <a:r>
              <a:rPr lang="en-GB" sz="1600" b="0" dirty="0">
                <a:solidFill>
                  <a:srgbClr val="808080"/>
                </a:solidFill>
                <a:latin typeface="Consolas" panose="020B0609020204030204" pitchFamily="49" charset="0"/>
              </a:rPr>
              <a:t> </a:t>
            </a:r>
            <a:r>
              <a:rPr lang="en-GB" sz="1600" b="1" dirty="0">
                <a:solidFill>
                  <a:srgbClr val="000000"/>
                </a:solidFill>
                <a:latin typeface="Consolas" panose="020B0609020204030204" pitchFamily="49" charset="0"/>
              </a:rPr>
              <a:t>-</a:t>
            </a:r>
            <a:r>
              <a:rPr lang="en-GB" sz="1600" b="0" dirty="0">
                <a:solidFill>
                  <a:srgbClr val="007F7F"/>
                </a:solidFill>
                <a:latin typeface="Consolas" panose="020B0609020204030204" pitchFamily="49" charset="0"/>
              </a:rPr>
              <a:t>1</a:t>
            </a:r>
            <a:r>
              <a:rPr lang="en-GB" sz="1600" b="1" dirty="0">
                <a:solidFill>
                  <a:srgbClr val="000000"/>
                </a:solidFill>
                <a:latin typeface="Consolas" panose="020B0609020204030204" pitchFamily="49" charset="0"/>
              </a:rPr>
              <a:t>;</a:t>
            </a:r>
            <a:endParaRPr lang="en-GB" sz="1600" b="0" dirty="0">
              <a:solidFill>
                <a:srgbClr val="808080"/>
              </a:solidFill>
              <a:latin typeface="Consolas" panose="020B0609020204030204" pitchFamily="49" charset="0"/>
            </a:endParaRPr>
          </a:p>
          <a:p>
            <a:r>
              <a:rPr lang="en-GB" sz="1600" b="0" dirty="0">
                <a:solidFill>
                  <a:srgbClr val="808080"/>
                </a:solidFill>
                <a:latin typeface="Consolas" panose="020B0609020204030204" pitchFamily="49" charset="0"/>
              </a:rPr>
              <a:t>	</a:t>
            </a:r>
          </a:p>
          <a:p>
            <a:r>
              <a:rPr lang="en-GB" sz="1600" dirty="0">
                <a:solidFill>
                  <a:srgbClr val="808080"/>
                </a:solidFill>
                <a:latin typeface="Consolas" panose="020B0609020204030204" pitchFamily="49" charset="0"/>
              </a:rPr>
              <a:t>    </a:t>
            </a:r>
            <a:r>
              <a:rPr lang="en-GB" sz="1600" b="1" dirty="0">
                <a:solidFill>
                  <a:srgbClr val="00007F"/>
                </a:solidFill>
                <a:latin typeface="Consolas" panose="020B0609020204030204" pitchFamily="49" charset="0"/>
              </a:rPr>
              <a:t>if</a:t>
            </a:r>
            <a:r>
              <a:rPr lang="en-GB" sz="1600" b="0" dirty="0">
                <a:solidFill>
                  <a:srgbClr val="808080"/>
                </a:solidFill>
                <a:latin typeface="Consolas" panose="020B0609020204030204" pitchFamily="49" charset="0"/>
              </a:rPr>
              <a:t> </a:t>
            </a:r>
            <a:r>
              <a:rPr lang="en-GB" sz="1600" b="0" dirty="0">
                <a:solidFill>
                  <a:srgbClr val="000000"/>
                </a:solidFill>
                <a:latin typeface="Consolas" panose="020B0609020204030204" pitchFamily="49" charset="0"/>
              </a:rPr>
              <a:t>qty</a:t>
            </a:r>
            <a:r>
              <a:rPr lang="en-GB" sz="1600" b="0" dirty="0">
                <a:solidFill>
                  <a:srgbClr val="808080"/>
                </a:solidFill>
                <a:latin typeface="Consolas" panose="020B0609020204030204" pitchFamily="49" charset="0"/>
              </a:rPr>
              <a:t> </a:t>
            </a:r>
            <a:r>
              <a:rPr lang="en-GB" sz="1600" b="1" dirty="0">
                <a:solidFill>
                  <a:srgbClr val="000000"/>
                </a:solidFill>
                <a:latin typeface="Consolas" panose="020B0609020204030204" pitchFamily="49" charset="0"/>
              </a:rPr>
              <a:t>&lt;</a:t>
            </a:r>
            <a:r>
              <a:rPr lang="en-GB" sz="1600" b="0" dirty="0">
                <a:solidFill>
                  <a:srgbClr val="808080"/>
                </a:solidFill>
                <a:latin typeface="Consolas" panose="020B0609020204030204" pitchFamily="49" charset="0"/>
              </a:rPr>
              <a:t> </a:t>
            </a:r>
            <a:r>
              <a:rPr lang="en-GB" sz="1600" b="0" dirty="0">
                <a:solidFill>
                  <a:srgbClr val="007F7F"/>
                </a:solidFill>
                <a:latin typeface="Consolas" panose="020B0609020204030204" pitchFamily="49" charset="0"/>
              </a:rPr>
              <a:t>0</a:t>
            </a:r>
            <a:r>
              <a:rPr lang="en-GB" sz="1600" b="0" dirty="0">
                <a:solidFill>
                  <a:srgbClr val="808080"/>
                </a:solidFill>
                <a:latin typeface="Consolas" panose="020B0609020204030204" pitchFamily="49" charset="0"/>
              </a:rPr>
              <a:t> </a:t>
            </a:r>
            <a:r>
              <a:rPr lang="en-GB" sz="1600" b="1" dirty="0">
                <a:solidFill>
                  <a:srgbClr val="000000"/>
                </a:solidFill>
                <a:latin typeface="Consolas" panose="020B0609020204030204" pitchFamily="49" charset="0"/>
              </a:rPr>
              <a:t>{</a:t>
            </a:r>
            <a:endParaRPr lang="en-GB" sz="1600" b="0" dirty="0">
              <a:solidFill>
                <a:srgbClr val="808080"/>
              </a:solidFill>
              <a:latin typeface="Consolas" panose="020B0609020204030204" pitchFamily="49" charset="0"/>
            </a:endParaRPr>
          </a:p>
          <a:p>
            <a:r>
              <a:rPr lang="en-GB" sz="1600" b="0" dirty="0">
                <a:solidFill>
                  <a:srgbClr val="808080"/>
                </a:solidFill>
                <a:latin typeface="Consolas" panose="020B0609020204030204" pitchFamily="49" charset="0"/>
              </a:rPr>
              <a:t>	</a:t>
            </a:r>
            <a:r>
              <a:rPr lang="en-GB" sz="1600" dirty="0" err="1">
                <a:solidFill>
                  <a:srgbClr val="00B050"/>
                </a:solidFill>
                <a:latin typeface="Consolas" panose="020B0609020204030204" pitchFamily="49" charset="0"/>
              </a:rPr>
              <a:t>ep</a:t>
            </a:r>
            <a:r>
              <a:rPr lang="en-GB" sz="1600" b="0" dirty="0" err="1">
                <a:solidFill>
                  <a:srgbClr val="00B050"/>
                </a:solidFill>
                <a:latin typeface="Consolas" panose="020B0609020204030204" pitchFamily="49" charset="0"/>
              </a:rPr>
              <a:t>rintln</a:t>
            </a:r>
            <a:r>
              <a:rPr lang="en-GB" sz="1600" b="0" dirty="0">
                <a:solidFill>
                  <a:srgbClr val="00B050"/>
                </a:solidFill>
                <a:latin typeface="Consolas" panose="020B0609020204030204" pitchFamily="49" charset="0"/>
              </a:rPr>
              <a:t>!</a:t>
            </a:r>
            <a:r>
              <a:rPr lang="en-GB" sz="1600" b="1" dirty="0">
                <a:solidFill>
                  <a:srgbClr val="000000"/>
                </a:solidFill>
                <a:latin typeface="Consolas" panose="020B0609020204030204" pitchFamily="49" charset="0"/>
              </a:rPr>
              <a:t>(</a:t>
            </a:r>
            <a:r>
              <a:rPr lang="en-GB" sz="1600" b="0" dirty="0">
                <a:solidFill>
                  <a:srgbClr val="7F007F"/>
                </a:solidFill>
                <a:latin typeface="Consolas" panose="020B0609020204030204" pitchFamily="49" charset="0"/>
              </a:rPr>
              <a:t>"Aborting!"</a:t>
            </a:r>
            <a:r>
              <a:rPr lang="en-GB" sz="1600" b="1" dirty="0">
                <a:solidFill>
                  <a:srgbClr val="000000"/>
                </a:solidFill>
                <a:latin typeface="Consolas" panose="020B0609020204030204" pitchFamily="49" charset="0"/>
              </a:rPr>
              <a:t>);</a:t>
            </a:r>
            <a:endParaRPr lang="en-GB" sz="1600" b="0" dirty="0">
              <a:solidFill>
                <a:srgbClr val="808080"/>
              </a:solidFill>
              <a:latin typeface="Consolas" panose="020B0609020204030204" pitchFamily="49" charset="0"/>
            </a:endParaRPr>
          </a:p>
          <a:p>
            <a:r>
              <a:rPr lang="en-US" sz="1600" b="0" dirty="0">
                <a:solidFill>
                  <a:srgbClr val="808080"/>
                </a:solidFill>
                <a:latin typeface="Consolas" panose="020B0609020204030204" pitchFamily="49" charset="0"/>
              </a:rPr>
              <a:t>	</a:t>
            </a:r>
            <a:r>
              <a:rPr lang="en-US" sz="1600" dirty="0" err="1">
                <a:solidFill>
                  <a:srgbClr val="00B050"/>
                </a:solidFill>
                <a:latin typeface="Consolas" panose="020B0609020204030204" pitchFamily="49" charset="0"/>
              </a:rPr>
              <a:t>ep</a:t>
            </a:r>
            <a:r>
              <a:rPr lang="en-US" sz="1600" b="0" dirty="0" err="1">
                <a:solidFill>
                  <a:srgbClr val="00B050"/>
                </a:solidFill>
                <a:latin typeface="Consolas" panose="020B0609020204030204" pitchFamily="49" charset="0"/>
              </a:rPr>
              <a:t>rintln</a:t>
            </a:r>
            <a:r>
              <a:rPr lang="en-US" sz="1600" b="0" dirty="0">
                <a:solidFill>
                  <a:srgbClr val="00B050"/>
                </a:solidFill>
                <a:latin typeface="Consolas" panose="020B0609020204030204" pitchFamily="49" charset="0"/>
              </a:rPr>
              <a:t>!</a:t>
            </a:r>
            <a:r>
              <a:rPr lang="en-US" sz="1600" b="1" dirty="0">
                <a:solidFill>
                  <a:srgbClr val="000000"/>
                </a:solidFill>
                <a:latin typeface="Consolas" panose="020B0609020204030204" pitchFamily="49" charset="0"/>
              </a:rPr>
              <a:t>(</a:t>
            </a:r>
            <a:r>
              <a:rPr lang="en-US" sz="1600" b="0" dirty="0">
                <a:solidFill>
                  <a:srgbClr val="7F007F"/>
                </a:solidFill>
                <a:latin typeface="Consolas" panose="020B0609020204030204" pitchFamily="49" charset="0"/>
              </a:rPr>
              <a:t>"Qty must be 1 or more"</a:t>
            </a:r>
            <a:r>
              <a:rPr lang="en-US" sz="1600" b="1" dirty="0">
                <a:solidFill>
                  <a:srgbClr val="000000"/>
                </a:solidFill>
                <a:latin typeface="Consolas" panose="020B0609020204030204" pitchFamily="49" charset="0"/>
              </a:rPr>
              <a:t>);</a:t>
            </a:r>
            <a:endParaRPr lang="en-US" sz="1600" b="0" dirty="0">
              <a:solidFill>
                <a:srgbClr val="808080"/>
              </a:solidFill>
              <a:latin typeface="Consolas" panose="020B0609020204030204" pitchFamily="49" charset="0"/>
            </a:endParaRPr>
          </a:p>
          <a:p>
            <a:r>
              <a:rPr lang="en-GB" sz="1600" b="0" dirty="0">
                <a:solidFill>
                  <a:srgbClr val="808080"/>
                </a:solidFill>
                <a:latin typeface="Consolas" panose="020B0609020204030204" pitchFamily="49" charset="0"/>
              </a:rPr>
              <a:t>    </a:t>
            </a:r>
            <a:r>
              <a:rPr lang="en-GB" sz="1600" b="1" dirty="0">
                <a:solidFill>
                  <a:srgbClr val="000000"/>
                </a:solidFill>
                <a:latin typeface="Consolas" panose="020B0609020204030204" pitchFamily="49" charset="0"/>
              </a:rPr>
              <a:t>}</a:t>
            </a:r>
            <a:endParaRPr lang="en-GB" sz="1600" b="0" dirty="0">
              <a:solidFill>
                <a:srgbClr val="808080"/>
              </a:solidFill>
              <a:latin typeface="Consolas" panose="020B0609020204030204" pitchFamily="49" charset="0"/>
            </a:endParaRPr>
          </a:p>
          <a:p>
            <a:r>
              <a:rPr lang="en-GB" sz="1600" b="1" dirty="0">
                <a:solidFill>
                  <a:srgbClr val="000000"/>
                </a:solidFill>
                <a:latin typeface="Consolas" panose="020B0609020204030204" pitchFamily="49" charset="0"/>
              </a:rPr>
              <a:t>}</a:t>
            </a:r>
            <a:endParaRPr lang="en-GB" sz="1400" dirty="0">
              <a:latin typeface="Consolas" panose="020B0609020204030204" pitchFamily="49" charset="0"/>
            </a:endParaRPr>
          </a:p>
        </p:txBody>
      </p:sp>
      <p:pic>
        <p:nvPicPr>
          <p:cNvPr id="11" name="Picture 2" descr="logo">
            <a:extLst>
              <a:ext uri="{FF2B5EF4-FFF2-40B4-BE49-F238E27FC236}">
                <a16:creationId xmlns:a16="http://schemas.microsoft.com/office/drawing/2014/main" id="{CA2252F1-7299-4F38-BF52-470CAF17B1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21869" y="4501173"/>
            <a:ext cx="441370" cy="44137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488E684-CFC7-4350-B368-1204F6E8B124}"/>
              </a:ext>
            </a:extLst>
          </p:cNvPr>
          <p:cNvSpPr txBox="1"/>
          <p:nvPr/>
        </p:nvSpPr>
        <p:spPr>
          <a:xfrm>
            <a:off x="8570457" y="6085624"/>
            <a:ext cx="2472431" cy="523220"/>
          </a:xfrm>
          <a:prstGeom prst="rect">
            <a:avLst/>
          </a:prstGeom>
          <a:solidFill>
            <a:srgbClr val="000000"/>
          </a:solidFill>
        </p:spPr>
        <p:txBody>
          <a:bodyPr wrap="square">
            <a:spAutoFit/>
          </a:bodyPr>
          <a:lstStyle/>
          <a:p>
            <a:r>
              <a:rPr lang="en-GB" sz="1400" dirty="0">
                <a:solidFill>
                  <a:schemeClr val="bg1"/>
                </a:solidFill>
                <a:latin typeface="Consolas" panose="020B0609020204030204" pitchFamily="49" charset="0"/>
              </a:rPr>
              <a:t>Aborting!</a:t>
            </a:r>
          </a:p>
          <a:p>
            <a:r>
              <a:rPr lang="en-GB" sz="1400" dirty="0">
                <a:solidFill>
                  <a:schemeClr val="bg1"/>
                </a:solidFill>
                <a:latin typeface="Consolas" panose="020B0609020204030204" pitchFamily="49" charset="0"/>
              </a:rPr>
              <a:t>Qty must be 1 or more</a:t>
            </a:r>
          </a:p>
        </p:txBody>
      </p:sp>
      <p:sp>
        <p:nvSpPr>
          <p:cNvPr id="12" name="TextBox 11">
            <a:extLst>
              <a:ext uri="{FF2B5EF4-FFF2-40B4-BE49-F238E27FC236}">
                <a16:creationId xmlns:a16="http://schemas.microsoft.com/office/drawing/2014/main" id="{E0676F37-731A-41AA-9BFA-3A40D4F409C3}"/>
              </a:ext>
            </a:extLst>
          </p:cNvPr>
          <p:cNvSpPr txBox="1"/>
          <p:nvPr/>
        </p:nvSpPr>
        <p:spPr>
          <a:xfrm>
            <a:off x="8570458" y="3618181"/>
            <a:ext cx="2472431" cy="523220"/>
          </a:xfrm>
          <a:prstGeom prst="rect">
            <a:avLst/>
          </a:prstGeom>
          <a:solidFill>
            <a:srgbClr val="000000"/>
          </a:solidFill>
        </p:spPr>
        <p:txBody>
          <a:bodyPr wrap="square">
            <a:spAutoFit/>
          </a:bodyPr>
          <a:lstStyle/>
          <a:p>
            <a:r>
              <a:rPr lang="en-GB" sz="1400" dirty="0">
                <a:solidFill>
                  <a:schemeClr val="bg1"/>
                </a:solidFill>
                <a:latin typeface="Consolas" panose="020B0609020204030204" pitchFamily="49" charset="0"/>
              </a:rPr>
              <a:t>Aborting!</a:t>
            </a:r>
          </a:p>
          <a:p>
            <a:r>
              <a:rPr lang="en-GB" sz="1400" dirty="0">
                <a:solidFill>
                  <a:schemeClr val="bg1"/>
                </a:solidFill>
                <a:latin typeface="Consolas" panose="020B0609020204030204" pitchFamily="49" charset="0"/>
              </a:rPr>
              <a:t>Qty must be 1 or more</a:t>
            </a:r>
          </a:p>
        </p:txBody>
      </p:sp>
      <p:sp>
        <p:nvSpPr>
          <p:cNvPr id="13" name="TextBox 12">
            <a:extLst>
              <a:ext uri="{FF2B5EF4-FFF2-40B4-BE49-F238E27FC236}">
                <a16:creationId xmlns:a16="http://schemas.microsoft.com/office/drawing/2014/main" id="{2EAB48DB-BB1D-4576-8FAA-E63E87B9E32F}"/>
              </a:ext>
            </a:extLst>
          </p:cNvPr>
          <p:cNvSpPr txBox="1"/>
          <p:nvPr/>
        </p:nvSpPr>
        <p:spPr>
          <a:xfrm>
            <a:off x="7376753" y="3622436"/>
            <a:ext cx="1152171" cy="274921"/>
          </a:xfrm>
          <a:prstGeom prst="rect">
            <a:avLst/>
          </a:prstGeom>
          <a:solidFill>
            <a:srgbClr val="C00000"/>
          </a:solidFill>
        </p:spPr>
        <p:txBody>
          <a:bodyPr wrap="square" anchor="ctr">
            <a:noAutofit/>
          </a:bodyPr>
          <a:lstStyle/>
          <a:p>
            <a:pPr algn="ctr"/>
            <a:r>
              <a:rPr lang="en-GB" dirty="0">
                <a:solidFill>
                  <a:schemeClr val="bg1"/>
                </a:solidFill>
              </a:rPr>
              <a:t>STDERR</a:t>
            </a:r>
          </a:p>
        </p:txBody>
      </p:sp>
      <p:sp>
        <p:nvSpPr>
          <p:cNvPr id="14" name="TextBox 13">
            <a:extLst>
              <a:ext uri="{FF2B5EF4-FFF2-40B4-BE49-F238E27FC236}">
                <a16:creationId xmlns:a16="http://schemas.microsoft.com/office/drawing/2014/main" id="{97D8EB0B-11FC-4C9B-BDE7-173E05E794CA}"/>
              </a:ext>
            </a:extLst>
          </p:cNvPr>
          <p:cNvSpPr txBox="1"/>
          <p:nvPr/>
        </p:nvSpPr>
        <p:spPr>
          <a:xfrm>
            <a:off x="7386649" y="6078649"/>
            <a:ext cx="1152171" cy="274921"/>
          </a:xfrm>
          <a:prstGeom prst="rect">
            <a:avLst/>
          </a:prstGeom>
          <a:solidFill>
            <a:srgbClr val="C00000"/>
          </a:solidFill>
        </p:spPr>
        <p:txBody>
          <a:bodyPr wrap="square" anchor="ctr">
            <a:noAutofit/>
          </a:bodyPr>
          <a:lstStyle/>
          <a:p>
            <a:pPr algn="ctr"/>
            <a:r>
              <a:rPr lang="en-GB" dirty="0">
                <a:solidFill>
                  <a:schemeClr val="bg1"/>
                </a:solidFill>
              </a:rPr>
              <a:t>STDERR</a:t>
            </a:r>
          </a:p>
        </p:txBody>
      </p:sp>
    </p:spTree>
    <p:extLst>
      <p:ext uri="{BB962C8B-B14F-4D97-AF65-F5344CB8AC3E}">
        <p14:creationId xmlns:p14="http://schemas.microsoft.com/office/powerpoint/2010/main" val="968948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A16715-EF95-A754-C1D1-A031FC2B2DB3}"/>
              </a:ext>
            </a:extLst>
          </p:cNvPr>
          <p:cNvSpPr>
            <a:spLocks noGrp="1"/>
          </p:cNvSpPr>
          <p:nvPr>
            <p:ph type="body" sz="quarter" idx="10"/>
          </p:nvPr>
        </p:nvSpPr>
        <p:spPr/>
        <p:txBody>
          <a:bodyPr/>
          <a:lstStyle/>
          <a:p>
            <a:r>
              <a:rPr lang="en-GB" cap="none" dirty="0"/>
              <a:t>Compound Operators</a:t>
            </a:r>
          </a:p>
        </p:txBody>
      </p:sp>
      <p:sp>
        <p:nvSpPr>
          <p:cNvPr id="3" name="Text Placeholder 2">
            <a:extLst>
              <a:ext uri="{FF2B5EF4-FFF2-40B4-BE49-F238E27FC236}">
                <a16:creationId xmlns:a16="http://schemas.microsoft.com/office/drawing/2014/main" id="{7591E10F-573E-C545-340D-195B4EAA5AB2}"/>
              </a:ext>
            </a:extLst>
          </p:cNvPr>
          <p:cNvSpPr>
            <a:spLocks noGrp="1"/>
          </p:cNvSpPr>
          <p:nvPr>
            <p:ph type="body" sz="quarter" idx="15"/>
          </p:nvPr>
        </p:nvSpPr>
        <p:spPr>
          <a:xfrm>
            <a:off x="4592638" y="448284"/>
            <a:ext cx="7214578" cy="4094163"/>
          </a:xfrm>
        </p:spPr>
        <p:txBody>
          <a:bodyPr/>
          <a:lstStyle/>
          <a:p>
            <a:r>
              <a:rPr lang="en-GB" dirty="0"/>
              <a:t>As with C, a compound condition can be created to evaluate multiple conditions.</a:t>
            </a:r>
          </a:p>
          <a:p>
            <a:endParaRPr lang="en-GB" dirty="0"/>
          </a:p>
          <a:p>
            <a:r>
              <a:rPr lang="en-GB" dirty="0"/>
              <a:t>Uses traditional C-like logical operators</a:t>
            </a:r>
          </a:p>
          <a:p>
            <a:r>
              <a:rPr lang="en-GB" b="1" dirty="0">
                <a:latin typeface="Consolas" panose="020B0609020204030204" pitchFamily="49" charset="0"/>
              </a:rPr>
              <a:t>&amp;&amp;</a:t>
            </a:r>
            <a:r>
              <a:rPr lang="en-GB" dirty="0">
                <a:latin typeface="Consolas" panose="020B0609020204030204" pitchFamily="49" charset="0"/>
              </a:rPr>
              <a:t> </a:t>
            </a:r>
            <a:r>
              <a:rPr lang="en-GB" dirty="0"/>
              <a:t> (AND)</a:t>
            </a:r>
          </a:p>
          <a:p>
            <a:r>
              <a:rPr lang="en-GB" b="1" dirty="0">
                <a:latin typeface="Consolas" panose="020B0609020204030204" pitchFamily="49" charset="0"/>
              </a:rPr>
              <a:t>||</a:t>
            </a:r>
            <a:r>
              <a:rPr lang="en-GB" dirty="0"/>
              <a:t> (OR)</a:t>
            </a:r>
          </a:p>
        </p:txBody>
      </p:sp>
    </p:spTree>
    <p:extLst>
      <p:ext uri="{BB962C8B-B14F-4D97-AF65-F5344CB8AC3E}">
        <p14:creationId xmlns:p14="http://schemas.microsoft.com/office/powerpoint/2010/main" val="2413073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9B81E1-0428-4C36-9A3D-2E5E35037499}"/>
              </a:ext>
            </a:extLst>
          </p:cNvPr>
          <p:cNvSpPr>
            <a:spLocks noGrp="1"/>
          </p:cNvSpPr>
          <p:nvPr>
            <p:ph type="body" sz="quarter" idx="10"/>
          </p:nvPr>
        </p:nvSpPr>
        <p:spPr/>
        <p:txBody>
          <a:bodyPr/>
          <a:lstStyle/>
          <a:p>
            <a:r>
              <a:rPr lang="en-GB" cap="none" dirty="0"/>
              <a:t>if…else Statement</a:t>
            </a:r>
          </a:p>
        </p:txBody>
      </p:sp>
      <p:sp>
        <p:nvSpPr>
          <p:cNvPr id="3" name="Text Placeholder 2">
            <a:extLst>
              <a:ext uri="{FF2B5EF4-FFF2-40B4-BE49-F238E27FC236}">
                <a16:creationId xmlns:a16="http://schemas.microsoft.com/office/drawing/2014/main" id="{EF77AD30-AE47-4A3E-BEF4-DADBA27632E7}"/>
              </a:ext>
            </a:extLst>
          </p:cNvPr>
          <p:cNvSpPr>
            <a:spLocks noGrp="1"/>
          </p:cNvSpPr>
          <p:nvPr>
            <p:ph type="body" sz="quarter" idx="15"/>
          </p:nvPr>
        </p:nvSpPr>
        <p:spPr>
          <a:xfrm>
            <a:off x="4651376" y="300039"/>
            <a:ext cx="7007224" cy="4201134"/>
          </a:xfrm>
        </p:spPr>
        <p:txBody>
          <a:bodyPr/>
          <a:lstStyle/>
          <a:p>
            <a:r>
              <a:rPr lang="en-GB" b="1" dirty="0"/>
              <a:t>As with C, the "else" statement is optional in Rust, but can be easily added…</a:t>
            </a:r>
          </a:p>
        </p:txBody>
      </p:sp>
      <p:sp>
        <p:nvSpPr>
          <p:cNvPr id="5" name="TextBox 4">
            <a:extLst>
              <a:ext uri="{FF2B5EF4-FFF2-40B4-BE49-F238E27FC236}">
                <a16:creationId xmlns:a16="http://schemas.microsoft.com/office/drawing/2014/main" id="{D42DE42B-33EE-4A48-B535-8232EE4E945B}"/>
              </a:ext>
            </a:extLst>
          </p:cNvPr>
          <p:cNvSpPr txBox="1"/>
          <p:nvPr/>
        </p:nvSpPr>
        <p:spPr>
          <a:xfrm>
            <a:off x="4629501" y="950358"/>
            <a:ext cx="6568930" cy="2837602"/>
          </a:xfrm>
          <a:prstGeom prst="rect">
            <a:avLst/>
          </a:prstGeom>
          <a:solidFill>
            <a:schemeClr val="accent6">
              <a:lumMod val="20000"/>
              <a:lumOff val="80000"/>
            </a:schemeClr>
          </a:solidFill>
        </p:spPr>
        <p:txBody>
          <a:bodyPr vert="horz" wrap="square" lIns="0" tIns="0" rIns="0" bIns="0" rtlCol="0" anchor="t" anchorCtr="0">
            <a:noAutofit/>
          </a:bodyPr>
          <a:lstStyle/>
          <a:p>
            <a:pPr algn="l"/>
            <a:r>
              <a:rPr lang="en-US" sz="1500" dirty="0">
                <a:solidFill>
                  <a:srgbClr val="0070C0"/>
                </a:solidFill>
                <a:latin typeface="Consolas" panose="020B0609020204030204" pitchFamily="49" charset="0"/>
              </a:rPr>
              <a:t>int</a:t>
            </a:r>
            <a:r>
              <a:rPr lang="en-US" sz="1500" dirty="0">
                <a:latin typeface="Consolas" panose="020B0609020204030204" pitchFamily="49" charset="0"/>
              </a:rPr>
              <a:t> main</a:t>
            </a:r>
            <a:r>
              <a:rPr lang="en-US" sz="1500" dirty="0">
                <a:solidFill>
                  <a:srgbClr val="FF0000"/>
                </a:solidFill>
                <a:latin typeface="Consolas" panose="020B0609020204030204" pitchFamily="49" charset="0"/>
              </a:rPr>
              <a:t>()</a:t>
            </a:r>
          </a:p>
          <a:p>
            <a:pPr algn="l"/>
            <a:r>
              <a:rPr lang="en-US" sz="1500" dirty="0">
                <a:solidFill>
                  <a:srgbClr val="FF0000"/>
                </a:solidFill>
                <a:latin typeface="Consolas" panose="020B0609020204030204" pitchFamily="49" charset="0"/>
              </a:rPr>
              <a:t>{</a:t>
            </a:r>
          </a:p>
          <a:p>
            <a:pPr algn="l"/>
            <a:r>
              <a:rPr lang="en-US" sz="1500" dirty="0">
                <a:latin typeface="Consolas" panose="020B0609020204030204" pitchFamily="49" charset="0"/>
              </a:rPr>
              <a:t>  </a:t>
            </a:r>
            <a:r>
              <a:rPr lang="en-US" sz="1500" dirty="0">
                <a:solidFill>
                  <a:srgbClr val="0070C0"/>
                </a:solidFill>
                <a:latin typeface="Consolas" panose="020B0609020204030204" pitchFamily="49" charset="0"/>
              </a:rPr>
              <a:t>int</a:t>
            </a:r>
            <a:r>
              <a:rPr lang="en-US" sz="1500" dirty="0">
                <a:latin typeface="Consolas" panose="020B0609020204030204" pitchFamily="49" charset="0"/>
              </a:rPr>
              <a:t> qty </a:t>
            </a:r>
            <a:r>
              <a:rPr lang="en-US" sz="1500" dirty="0">
                <a:solidFill>
                  <a:srgbClr val="FF0000"/>
                </a:solidFill>
                <a:latin typeface="Consolas" panose="020B0609020204030204" pitchFamily="49" charset="0"/>
              </a:rPr>
              <a:t>=</a:t>
            </a:r>
            <a:r>
              <a:rPr lang="en-US" sz="1500" dirty="0">
                <a:latin typeface="Consolas" panose="020B0609020204030204" pitchFamily="49" charset="0"/>
              </a:rPr>
              <a:t> </a:t>
            </a:r>
            <a:r>
              <a:rPr lang="en-US" sz="1500" dirty="0">
                <a:solidFill>
                  <a:schemeClr val="accent3">
                    <a:lumMod val="60000"/>
                    <a:lumOff val="40000"/>
                  </a:schemeClr>
                </a:solidFill>
                <a:latin typeface="Consolas" panose="020B0609020204030204" pitchFamily="49" charset="0"/>
              </a:rPr>
              <a:t>5</a:t>
            </a:r>
            <a:r>
              <a:rPr lang="en-US" sz="1500" dirty="0">
                <a:solidFill>
                  <a:srgbClr val="FF0000"/>
                </a:solidFill>
                <a:latin typeface="Consolas" panose="020B0609020204030204" pitchFamily="49" charset="0"/>
              </a:rPr>
              <a:t>;</a:t>
            </a:r>
          </a:p>
          <a:p>
            <a:pPr algn="l"/>
            <a:endParaRPr lang="en-US" sz="1500" dirty="0">
              <a:latin typeface="Consolas" panose="020B0609020204030204" pitchFamily="49" charset="0"/>
            </a:endParaRPr>
          </a:p>
          <a:p>
            <a:pPr algn="l"/>
            <a:r>
              <a:rPr lang="en-US" sz="1500" dirty="0">
                <a:latin typeface="Consolas" panose="020B0609020204030204" pitchFamily="49" charset="0"/>
              </a:rPr>
              <a:t>  </a:t>
            </a:r>
            <a:r>
              <a:rPr lang="en-US" sz="1500" dirty="0">
                <a:solidFill>
                  <a:srgbClr val="0070C0"/>
                </a:solidFill>
                <a:latin typeface="Consolas" panose="020B0609020204030204" pitchFamily="49" charset="0"/>
              </a:rPr>
              <a:t>if</a:t>
            </a:r>
            <a:r>
              <a:rPr lang="en-US" sz="1500" dirty="0">
                <a:latin typeface="Consolas" panose="020B0609020204030204" pitchFamily="49" charset="0"/>
              </a:rPr>
              <a:t> (qty </a:t>
            </a:r>
            <a:r>
              <a:rPr lang="en-US" sz="1500" dirty="0">
                <a:solidFill>
                  <a:srgbClr val="FF0000"/>
                </a:solidFill>
                <a:latin typeface="Consolas" panose="020B0609020204030204" pitchFamily="49" charset="0"/>
              </a:rPr>
              <a:t>&lt;</a:t>
            </a:r>
            <a:r>
              <a:rPr lang="en-US" sz="1500" dirty="0">
                <a:latin typeface="Consolas" panose="020B0609020204030204" pitchFamily="49" charset="0"/>
              </a:rPr>
              <a:t> </a:t>
            </a:r>
            <a:r>
              <a:rPr lang="en-US" sz="1500" dirty="0">
                <a:solidFill>
                  <a:schemeClr val="accent3">
                    <a:lumMod val="60000"/>
                    <a:lumOff val="40000"/>
                  </a:schemeClr>
                </a:solidFill>
                <a:latin typeface="Consolas" panose="020B0609020204030204" pitchFamily="49" charset="0"/>
              </a:rPr>
              <a:t>0</a:t>
            </a:r>
            <a:r>
              <a:rPr lang="en-US" sz="1500" dirty="0">
                <a:latin typeface="Consolas" panose="020B0609020204030204" pitchFamily="49" charset="0"/>
              </a:rPr>
              <a:t>) </a:t>
            </a:r>
            <a:r>
              <a:rPr lang="en-US" sz="1500" dirty="0">
                <a:solidFill>
                  <a:srgbClr val="FF0000"/>
                </a:solidFill>
                <a:latin typeface="Consolas" panose="020B0609020204030204" pitchFamily="49" charset="0"/>
              </a:rPr>
              <a:t>{</a:t>
            </a:r>
          </a:p>
          <a:p>
            <a:pPr algn="l"/>
            <a:r>
              <a:rPr lang="en-US" sz="1500" dirty="0">
                <a:latin typeface="Consolas" panose="020B0609020204030204" pitchFamily="49" charset="0"/>
              </a:rPr>
              <a:t>    </a:t>
            </a:r>
            <a:r>
              <a:rPr lang="en-US" sz="1500" dirty="0" err="1">
                <a:latin typeface="Consolas" panose="020B0609020204030204" pitchFamily="49" charset="0"/>
              </a:rPr>
              <a:t>fprintf</a:t>
            </a:r>
            <a:r>
              <a:rPr lang="en-US" sz="1500" dirty="0">
                <a:solidFill>
                  <a:srgbClr val="FF0000"/>
                </a:solidFill>
                <a:latin typeface="Consolas" panose="020B0609020204030204" pitchFamily="49" charset="0"/>
              </a:rPr>
              <a:t>(</a:t>
            </a:r>
            <a:r>
              <a:rPr lang="en-US" sz="1500" dirty="0">
                <a:solidFill>
                  <a:srgbClr val="000000"/>
                </a:solidFill>
                <a:latin typeface="Consolas" panose="020B0609020204030204" pitchFamily="49" charset="0"/>
              </a:rPr>
              <a:t>stderr</a:t>
            </a:r>
            <a:r>
              <a:rPr lang="en-US" sz="1500" dirty="0">
                <a:solidFill>
                  <a:srgbClr val="FF0000"/>
                </a:solidFill>
                <a:latin typeface="Consolas" panose="020B0609020204030204" pitchFamily="49" charset="0"/>
              </a:rPr>
              <a:t>, </a:t>
            </a:r>
            <a:r>
              <a:rPr lang="en-US" sz="1500" dirty="0">
                <a:solidFill>
                  <a:srgbClr val="0070C0"/>
                </a:solidFill>
                <a:latin typeface="Consolas" panose="020B0609020204030204" pitchFamily="49" charset="0"/>
              </a:rPr>
              <a:t>"Aborting!\n"</a:t>
            </a:r>
            <a:r>
              <a:rPr lang="en-US" sz="1500" dirty="0">
                <a:solidFill>
                  <a:srgbClr val="FF0000"/>
                </a:solidFill>
                <a:latin typeface="Consolas" panose="020B0609020204030204" pitchFamily="49" charset="0"/>
              </a:rPr>
              <a:t>);</a:t>
            </a:r>
          </a:p>
          <a:p>
            <a:pPr algn="l"/>
            <a:r>
              <a:rPr lang="en-US" sz="1500" dirty="0">
                <a:latin typeface="Consolas" panose="020B0609020204030204" pitchFamily="49" charset="0"/>
              </a:rPr>
              <a:t>    </a:t>
            </a:r>
            <a:r>
              <a:rPr lang="en-US" sz="1500" dirty="0" err="1">
                <a:latin typeface="Consolas" panose="020B0609020204030204" pitchFamily="49" charset="0"/>
              </a:rPr>
              <a:t>fprintf</a:t>
            </a:r>
            <a:r>
              <a:rPr lang="en-US" sz="1500" dirty="0">
                <a:solidFill>
                  <a:srgbClr val="FF0000"/>
                </a:solidFill>
                <a:latin typeface="Consolas" panose="020B0609020204030204" pitchFamily="49" charset="0"/>
              </a:rPr>
              <a:t>(</a:t>
            </a:r>
            <a:r>
              <a:rPr lang="en-US" sz="1500" dirty="0">
                <a:solidFill>
                  <a:srgbClr val="000000"/>
                </a:solidFill>
                <a:latin typeface="Consolas" panose="020B0609020204030204" pitchFamily="49" charset="0"/>
              </a:rPr>
              <a:t>stderr</a:t>
            </a:r>
            <a:r>
              <a:rPr lang="en-US" sz="1500" dirty="0">
                <a:solidFill>
                  <a:srgbClr val="FF0000"/>
                </a:solidFill>
                <a:latin typeface="Consolas" panose="020B0609020204030204" pitchFamily="49" charset="0"/>
              </a:rPr>
              <a:t>, </a:t>
            </a:r>
            <a:r>
              <a:rPr lang="en-US" sz="1500" dirty="0">
                <a:solidFill>
                  <a:srgbClr val="0070C0"/>
                </a:solidFill>
                <a:latin typeface="Consolas" panose="020B0609020204030204" pitchFamily="49" charset="0"/>
              </a:rPr>
              <a:t>"Qty must be 1 or more\n"</a:t>
            </a:r>
            <a:r>
              <a:rPr lang="en-US" sz="1500" dirty="0">
                <a:solidFill>
                  <a:srgbClr val="FF0000"/>
                </a:solidFill>
                <a:latin typeface="Consolas" panose="020B0609020204030204" pitchFamily="49" charset="0"/>
              </a:rPr>
              <a:t>);</a:t>
            </a:r>
          </a:p>
          <a:p>
            <a:pPr algn="l"/>
            <a:r>
              <a:rPr lang="en-US" sz="1500" dirty="0">
                <a:latin typeface="Consolas" panose="020B0609020204030204" pitchFamily="49" charset="0"/>
              </a:rPr>
              <a:t> </a:t>
            </a:r>
            <a:r>
              <a:rPr lang="en-US" sz="1500" dirty="0">
                <a:solidFill>
                  <a:srgbClr val="FF0000"/>
                </a:solidFill>
                <a:latin typeface="Consolas" panose="020B0609020204030204" pitchFamily="49" charset="0"/>
              </a:rPr>
              <a:t> } </a:t>
            </a:r>
            <a:r>
              <a:rPr lang="en-US" sz="1500" dirty="0">
                <a:solidFill>
                  <a:srgbClr val="0070C0"/>
                </a:solidFill>
                <a:highlight>
                  <a:srgbClr val="FFFF00"/>
                </a:highlight>
                <a:latin typeface="Consolas" panose="020B0609020204030204" pitchFamily="49" charset="0"/>
              </a:rPr>
              <a:t>else</a:t>
            </a:r>
            <a:r>
              <a:rPr lang="en-US" sz="1500" dirty="0">
                <a:solidFill>
                  <a:srgbClr val="FF0000"/>
                </a:solidFill>
                <a:highlight>
                  <a:srgbClr val="FFFF00"/>
                </a:highlight>
                <a:latin typeface="Consolas" panose="020B0609020204030204" pitchFamily="49" charset="0"/>
              </a:rPr>
              <a:t> {</a:t>
            </a:r>
          </a:p>
          <a:p>
            <a:pPr algn="l"/>
            <a:r>
              <a:rPr lang="en-US" sz="1500" dirty="0">
                <a:solidFill>
                  <a:srgbClr val="FF0000"/>
                </a:solidFill>
                <a:latin typeface="Consolas" panose="020B0609020204030204" pitchFamily="49" charset="0"/>
              </a:rPr>
              <a:t>    </a:t>
            </a:r>
            <a:r>
              <a:rPr lang="en-US" sz="1500" dirty="0" err="1">
                <a:latin typeface="Consolas" panose="020B0609020204030204" pitchFamily="49" charset="0"/>
              </a:rPr>
              <a:t>printf</a:t>
            </a:r>
            <a:r>
              <a:rPr lang="en-US" sz="1500" dirty="0">
                <a:solidFill>
                  <a:srgbClr val="FF0000"/>
                </a:solidFill>
                <a:latin typeface="Consolas" panose="020B0609020204030204" pitchFamily="49" charset="0"/>
              </a:rPr>
              <a:t>(</a:t>
            </a:r>
            <a:r>
              <a:rPr lang="en-US" sz="1500" dirty="0">
                <a:solidFill>
                  <a:srgbClr val="0070C0"/>
                </a:solidFill>
                <a:latin typeface="Consolas" panose="020B0609020204030204" pitchFamily="49" charset="0"/>
              </a:rPr>
              <a:t>"Your quantity of %d is accepted"</a:t>
            </a:r>
            <a:r>
              <a:rPr lang="en-US" sz="1500" dirty="0">
                <a:solidFill>
                  <a:srgbClr val="FF0000"/>
                </a:solidFill>
                <a:latin typeface="Consolas" panose="020B0609020204030204" pitchFamily="49" charset="0"/>
              </a:rPr>
              <a:t>,</a:t>
            </a:r>
            <a:r>
              <a:rPr lang="en-US" sz="1500" dirty="0">
                <a:solidFill>
                  <a:srgbClr val="0070C0"/>
                </a:solidFill>
                <a:latin typeface="Consolas" panose="020B0609020204030204" pitchFamily="49" charset="0"/>
              </a:rPr>
              <a:t> qty</a:t>
            </a:r>
            <a:r>
              <a:rPr lang="en-US" sz="1500" dirty="0">
                <a:solidFill>
                  <a:srgbClr val="FF0000"/>
                </a:solidFill>
                <a:latin typeface="Consolas" panose="020B0609020204030204" pitchFamily="49" charset="0"/>
              </a:rPr>
              <a:t>);</a:t>
            </a:r>
          </a:p>
          <a:p>
            <a:pPr algn="l"/>
            <a:r>
              <a:rPr lang="en-US" sz="1500" dirty="0">
                <a:solidFill>
                  <a:srgbClr val="FF0000"/>
                </a:solidFill>
                <a:latin typeface="Consolas" panose="020B0609020204030204" pitchFamily="49" charset="0"/>
              </a:rPr>
              <a:t>  </a:t>
            </a:r>
            <a:r>
              <a:rPr lang="en-US" sz="1500" dirty="0">
                <a:solidFill>
                  <a:srgbClr val="FF0000"/>
                </a:solidFill>
                <a:highlight>
                  <a:srgbClr val="FFFF00"/>
                </a:highlight>
                <a:latin typeface="Consolas" panose="020B0609020204030204" pitchFamily="49" charset="0"/>
              </a:rPr>
              <a:t>}</a:t>
            </a:r>
          </a:p>
          <a:p>
            <a:pPr algn="l"/>
            <a:r>
              <a:rPr lang="en-US" sz="1500" dirty="0">
                <a:latin typeface="Consolas" panose="020B0609020204030204" pitchFamily="49" charset="0"/>
              </a:rPr>
              <a:t>  </a:t>
            </a:r>
            <a:r>
              <a:rPr lang="en-US" sz="1500" dirty="0">
                <a:solidFill>
                  <a:srgbClr val="0070C0"/>
                </a:solidFill>
                <a:latin typeface="Consolas" panose="020B0609020204030204" pitchFamily="49" charset="0"/>
              </a:rPr>
              <a:t>return</a:t>
            </a:r>
            <a:r>
              <a:rPr lang="en-US" sz="1500" dirty="0">
                <a:latin typeface="Consolas" panose="020B0609020204030204" pitchFamily="49" charset="0"/>
              </a:rPr>
              <a:t> </a:t>
            </a:r>
            <a:r>
              <a:rPr lang="en-US" sz="1500" dirty="0">
                <a:solidFill>
                  <a:schemeClr val="accent3">
                    <a:lumMod val="60000"/>
                    <a:lumOff val="40000"/>
                  </a:schemeClr>
                </a:solidFill>
                <a:latin typeface="Consolas" panose="020B0609020204030204" pitchFamily="49" charset="0"/>
              </a:rPr>
              <a:t>0</a:t>
            </a:r>
            <a:r>
              <a:rPr lang="en-US" sz="1500" dirty="0">
                <a:latin typeface="Consolas" panose="020B0609020204030204" pitchFamily="49" charset="0"/>
              </a:rPr>
              <a:t>;</a:t>
            </a:r>
          </a:p>
          <a:p>
            <a:pPr algn="l"/>
            <a:r>
              <a:rPr lang="en-US" sz="1500" dirty="0">
                <a:solidFill>
                  <a:srgbClr val="FF0000"/>
                </a:solidFill>
                <a:latin typeface="Consolas" panose="020B0609020204030204" pitchFamily="49" charset="0"/>
              </a:rPr>
              <a:t>}</a:t>
            </a:r>
            <a:endParaRPr lang="en-GB" sz="1500" dirty="0">
              <a:solidFill>
                <a:srgbClr val="FF0000"/>
              </a:solidFill>
              <a:latin typeface="Consolas" panose="020B0609020204030204" pitchFamily="49" charset="0"/>
            </a:endParaRPr>
          </a:p>
        </p:txBody>
      </p:sp>
      <p:pic>
        <p:nvPicPr>
          <p:cNvPr id="7" name="Picture 6">
            <a:extLst>
              <a:ext uri="{FF2B5EF4-FFF2-40B4-BE49-F238E27FC236}">
                <a16:creationId xmlns:a16="http://schemas.microsoft.com/office/drawing/2014/main" id="{BDEDDD10-63B8-4D19-8BA3-999E2D0752D0}"/>
              </a:ext>
            </a:extLst>
          </p:cNvPr>
          <p:cNvPicPr>
            <a:picLocks noChangeAspect="1"/>
          </p:cNvPicPr>
          <p:nvPr/>
        </p:nvPicPr>
        <p:blipFill>
          <a:blip r:embed="rId3"/>
          <a:stretch>
            <a:fillRect/>
          </a:stretch>
        </p:blipFill>
        <p:spPr>
          <a:xfrm>
            <a:off x="11292809" y="951835"/>
            <a:ext cx="365791" cy="379530"/>
          </a:xfrm>
          <a:prstGeom prst="rect">
            <a:avLst/>
          </a:prstGeom>
        </p:spPr>
      </p:pic>
      <p:sp>
        <p:nvSpPr>
          <p:cNvPr id="9" name="TextBox 8">
            <a:extLst>
              <a:ext uri="{FF2B5EF4-FFF2-40B4-BE49-F238E27FC236}">
                <a16:creationId xmlns:a16="http://schemas.microsoft.com/office/drawing/2014/main" id="{CF0F5BA7-6EC8-4EA6-9DA1-5E8678438089}"/>
              </a:ext>
            </a:extLst>
          </p:cNvPr>
          <p:cNvSpPr txBox="1"/>
          <p:nvPr/>
        </p:nvSpPr>
        <p:spPr>
          <a:xfrm>
            <a:off x="4575797" y="4388509"/>
            <a:ext cx="6587729" cy="2089269"/>
          </a:xfrm>
          <a:prstGeom prst="rect">
            <a:avLst/>
          </a:prstGeom>
          <a:solidFill>
            <a:schemeClr val="tx1">
              <a:lumMod val="10000"/>
              <a:lumOff val="90000"/>
            </a:schemeClr>
          </a:solidFill>
        </p:spPr>
        <p:txBody>
          <a:bodyPr vert="horz" wrap="square" lIns="0" tIns="0" rIns="0" bIns="0" rtlCol="0" anchor="t" anchorCtr="0">
            <a:normAutofit fontScale="85000" lnSpcReduction="10000"/>
          </a:bodyPr>
          <a:lstStyle/>
          <a:p>
            <a:r>
              <a:rPr lang="en-GB" sz="1800" b="1" dirty="0" err="1">
                <a:solidFill>
                  <a:srgbClr val="00007F"/>
                </a:solidFill>
                <a:latin typeface="Consolas" panose="020B0609020204030204" pitchFamily="49" charset="0"/>
              </a:rPr>
              <a:t>fn</a:t>
            </a:r>
            <a:r>
              <a:rPr lang="en-GB" sz="1800" b="0" dirty="0">
                <a:solidFill>
                  <a:srgbClr val="808080"/>
                </a:solidFill>
                <a:latin typeface="Consolas" panose="020B0609020204030204" pitchFamily="49" charset="0"/>
              </a:rPr>
              <a:t> </a:t>
            </a:r>
            <a:r>
              <a:rPr lang="en-GB" sz="1800" b="0" dirty="0">
                <a:solidFill>
                  <a:srgbClr val="000000"/>
                </a:solidFill>
                <a:latin typeface="Consolas" panose="020B0609020204030204" pitchFamily="49" charset="0"/>
              </a:rPr>
              <a:t>main</a:t>
            </a:r>
            <a:r>
              <a:rPr lang="en-GB" sz="1800" b="1" dirty="0">
                <a:solidFill>
                  <a:srgbClr val="000000"/>
                </a:solidFill>
                <a:latin typeface="Consolas" panose="020B0609020204030204" pitchFamily="49" charset="0"/>
              </a:rPr>
              <a:t>()</a:t>
            </a:r>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r>
              <a:rPr lang="en-GB" sz="1800" b="1" dirty="0">
                <a:solidFill>
                  <a:srgbClr val="00007F"/>
                </a:solidFill>
                <a:latin typeface="Consolas" panose="020B0609020204030204" pitchFamily="49" charset="0"/>
              </a:rPr>
              <a:t>let</a:t>
            </a:r>
            <a:r>
              <a:rPr lang="en-GB" sz="1800" b="0" dirty="0">
                <a:solidFill>
                  <a:srgbClr val="808080"/>
                </a:solidFill>
                <a:latin typeface="Consolas" panose="020B0609020204030204" pitchFamily="49" charset="0"/>
              </a:rPr>
              <a:t> </a:t>
            </a:r>
            <a:r>
              <a:rPr lang="en-GB" sz="1800" b="0" dirty="0">
                <a:solidFill>
                  <a:srgbClr val="000000"/>
                </a:solidFill>
                <a:latin typeface="Consolas" panose="020B0609020204030204" pitchFamily="49" charset="0"/>
              </a:rPr>
              <a:t>qty</a:t>
            </a:r>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r>
              <a:rPr lang="en-GB" sz="1800" b="0" dirty="0">
                <a:solidFill>
                  <a:srgbClr val="808080"/>
                </a:solidFill>
                <a:latin typeface="Consolas" panose="020B0609020204030204" pitchFamily="49" charset="0"/>
              </a:rPr>
              <a:t> </a:t>
            </a:r>
            <a:r>
              <a:rPr lang="en-GB" dirty="0">
                <a:solidFill>
                  <a:srgbClr val="007F7F"/>
                </a:solidFill>
                <a:latin typeface="Consolas" panose="020B0609020204030204" pitchFamily="49" charset="0"/>
              </a:rPr>
              <a:t>5</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endParaRPr lang="en-GB"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r>
              <a:rPr lang="en-GB" sz="1800" b="1" dirty="0">
                <a:solidFill>
                  <a:srgbClr val="00007F"/>
                </a:solidFill>
                <a:latin typeface="Consolas" panose="020B0609020204030204" pitchFamily="49" charset="0"/>
              </a:rPr>
              <a:t>if</a:t>
            </a:r>
            <a:r>
              <a:rPr lang="en-GB" sz="1800" b="0" dirty="0">
                <a:solidFill>
                  <a:srgbClr val="808080"/>
                </a:solidFill>
                <a:latin typeface="Consolas" panose="020B0609020204030204" pitchFamily="49" charset="0"/>
              </a:rPr>
              <a:t> </a:t>
            </a:r>
            <a:r>
              <a:rPr lang="en-GB" sz="1800" b="0" dirty="0">
                <a:solidFill>
                  <a:srgbClr val="000000"/>
                </a:solidFill>
                <a:latin typeface="Consolas" panose="020B0609020204030204" pitchFamily="49" charset="0"/>
              </a:rPr>
              <a:t>qty</a:t>
            </a:r>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&lt;</a:t>
            </a:r>
            <a:r>
              <a:rPr lang="en-GB" sz="1800" b="0" dirty="0">
                <a:solidFill>
                  <a:srgbClr val="808080"/>
                </a:solidFill>
                <a:latin typeface="Consolas" panose="020B0609020204030204" pitchFamily="49" charset="0"/>
              </a:rPr>
              <a:t> </a:t>
            </a:r>
            <a:r>
              <a:rPr lang="en-GB" sz="1800" b="0" dirty="0">
                <a:solidFill>
                  <a:srgbClr val="007F7F"/>
                </a:solidFill>
                <a:latin typeface="Consolas" panose="020B0609020204030204" pitchFamily="49" charset="0"/>
              </a:rPr>
              <a:t>0</a:t>
            </a:r>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GB" sz="1800" b="0" dirty="0">
                <a:solidFill>
                  <a:srgbClr val="00B050"/>
                </a:solidFill>
                <a:latin typeface="Consolas" panose="020B0609020204030204" pitchFamily="49" charset="0"/>
              </a:rPr>
              <a:t>        </a:t>
            </a:r>
            <a:r>
              <a:rPr lang="en-GB" sz="1800" b="0" dirty="0" err="1">
                <a:solidFill>
                  <a:srgbClr val="00B050"/>
                </a:solidFill>
                <a:latin typeface="Consolas" panose="020B0609020204030204" pitchFamily="49" charset="0"/>
              </a:rPr>
              <a:t>eprintln</a:t>
            </a:r>
            <a:r>
              <a:rPr lang="en-GB" sz="1800" b="0" dirty="0">
                <a:solidFill>
                  <a:srgbClr val="00B050"/>
                </a:solidFill>
                <a:latin typeface="Consolas" panose="020B0609020204030204" pitchFamily="49" charset="0"/>
              </a:rPr>
              <a:t>!</a:t>
            </a:r>
            <a:r>
              <a:rPr lang="en-GB" sz="1800" b="1" dirty="0">
                <a:solidFill>
                  <a:srgbClr val="000000"/>
                </a:solidFill>
                <a:latin typeface="Consolas" panose="020B0609020204030204" pitchFamily="49" charset="0"/>
              </a:rPr>
              <a:t>(</a:t>
            </a:r>
            <a:r>
              <a:rPr lang="en-GB" sz="1800" b="0" dirty="0">
                <a:solidFill>
                  <a:srgbClr val="7F007F"/>
                </a:solidFill>
                <a:latin typeface="Consolas" panose="020B0609020204030204" pitchFamily="49" charset="0"/>
              </a:rPr>
              <a:t>"Aborting!"</a:t>
            </a:r>
            <a:r>
              <a:rPr lang="en-GB" sz="1800" b="1" dirty="0">
                <a:solidFill>
                  <a:srgbClr val="000000"/>
                </a:solidFill>
                <a:latin typeface="Consolas" panose="020B0609020204030204" pitchFamily="49" charset="0"/>
              </a:rPr>
              <a:t>);</a:t>
            </a:r>
            <a:endParaRPr lang="en-GB" sz="1800" b="0" dirty="0">
              <a:solidFill>
                <a:srgbClr val="808080"/>
              </a:solidFill>
              <a:latin typeface="Consolas" panose="020B0609020204030204" pitchFamily="49" charset="0"/>
            </a:endParaRPr>
          </a:p>
          <a:p>
            <a:r>
              <a:rPr lang="en-US" sz="1800" b="0" dirty="0">
                <a:solidFill>
                  <a:srgbClr val="808080"/>
                </a:solidFill>
                <a:latin typeface="Consolas" panose="020B0609020204030204" pitchFamily="49" charset="0"/>
              </a:rPr>
              <a:t>        </a:t>
            </a:r>
            <a:r>
              <a:rPr lang="en-US" sz="1800" b="0" dirty="0" err="1">
                <a:solidFill>
                  <a:srgbClr val="00B050"/>
                </a:solidFill>
                <a:latin typeface="Consolas" panose="020B0609020204030204" pitchFamily="49" charset="0"/>
              </a:rPr>
              <a:t>eprintln</a:t>
            </a:r>
            <a:r>
              <a:rPr lang="en-US" sz="1800" b="0" dirty="0">
                <a:solidFill>
                  <a:srgbClr val="00B050"/>
                </a:solidFill>
                <a:latin typeface="Consolas" panose="020B0609020204030204" pitchFamily="49" charset="0"/>
              </a:rPr>
              <a:t>!</a:t>
            </a:r>
            <a:r>
              <a:rPr lang="en-US" sz="1800" b="1" dirty="0">
                <a:solidFill>
                  <a:srgbClr val="000000"/>
                </a:solidFill>
                <a:latin typeface="Consolas" panose="020B0609020204030204" pitchFamily="49" charset="0"/>
              </a:rPr>
              <a:t>(</a:t>
            </a:r>
            <a:r>
              <a:rPr lang="en-US" sz="1800" b="0" dirty="0">
                <a:solidFill>
                  <a:srgbClr val="7F007F"/>
                </a:solidFill>
                <a:latin typeface="Consolas" panose="020B0609020204030204" pitchFamily="49" charset="0"/>
              </a:rPr>
              <a:t>"Qty must be 1 or more"</a:t>
            </a:r>
            <a:r>
              <a:rPr lang="en-US" sz="1800" b="1" dirty="0">
                <a:solidFill>
                  <a:srgbClr val="000000"/>
                </a:solidFill>
                <a:latin typeface="Consolas" panose="020B0609020204030204" pitchFamily="49" charset="0"/>
              </a:rPr>
              <a:t>);</a:t>
            </a:r>
            <a:endParaRPr lang="en-US"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r>
              <a:rPr lang="en-GB" sz="1800" b="1" dirty="0">
                <a:solidFill>
                  <a:srgbClr val="000000"/>
                </a:solidFill>
                <a:latin typeface="Consolas" panose="020B0609020204030204" pitchFamily="49" charset="0"/>
              </a:rPr>
              <a:t>}</a:t>
            </a:r>
            <a:r>
              <a:rPr lang="en-GB" sz="1800" b="0" dirty="0">
                <a:solidFill>
                  <a:srgbClr val="808080"/>
                </a:solidFill>
                <a:latin typeface="Consolas" panose="020B0609020204030204" pitchFamily="49" charset="0"/>
              </a:rPr>
              <a:t> </a:t>
            </a:r>
            <a:r>
              <a:rPr lang="en-GB" sz="1800" b="1" dirty="0">
                <a:solidFill>
                  <a:srgbClr val="00007F"/>
                </a:solidFill>
                <a:highlight>
                  <a:srgbClr val="FFFF00"/>
                </a:highlight>
                <a:latin typeface="Consolas" panose="020B0609020204030204" pitchFamily="49" charset="0"/>
              </a:rPr>
              <a:t>else</a:t>
            </a:r>
            <a:r>
              <a:rPr lang="en-GB" sz="1800" b="0" dirty="0">
                <a:solidFill>
                  <a:srgbClr val="808080"/>
                </a:solidFill>
                <a:highlight>
                  <a:srgbClr val="FFFF00"/>
                </a:highlight>
                <a:latin typeface="Consolas" panose="020B0609020204030204" pitchFamily="49" charset="0"/>
              </a:rPr>
              <a:t> </a:t>
            </a:r>
            <a:r>
              <a:rPr lang="en-GB" sz="1800" b="1" dirty="0">
                <a:solidFill>
                  <a:srgbClr val="000000"/>
                </a:solidFill>
                <a:highlight>
                  <a:srgbClr val="FFFF00"/>
                </a:highlight>
                <a:latin typeface="Consolas" panose="020B0609020204030204" pitchFamily="49" charset="0"/>
              </a:rPr>
              <a:t>{</a:t>
            </a:r>
            <a:endParaRPr lang="en-GB" sz="1800" b="0" dirty="0">
              <a:solidFill>
                <a:srgbClr val="808080"/>
              </a:solidFill>
              <a:highlight>
                <a:srgbClr val="FFFF00"/>
              </a:highlight>
              <a:latin typeface="Consolas" panose="020B0609020204030204" pitchFamily="49" charset="0"/>
            </a:endParaRPr>
          </a:p>
          <a:p>
            <a:r>
              <a:rPr lang="en-US" sz="1800" b="0" dirty="0">
                <a:solidFill>
                  <a:srgbClr val="808080"/>
                </a:solidFill>
                <a:latin typeface="Consolas" panose="020B0609020204030204" pitchFamily="49" charset="0"/>
              </a:rPr>
              <a:t>        </a:t>
            </a:r>
            <a:r>
              <a:rPr lang="en-US" sz="1800" b="0" dirty="0" err="1">
                <a:solidFill>
                  <a:srgbClr val="00B050"/>
                </a:solidFill>
                <a:latin typeface="Consolas" panose="020B0609020204030204" pitchFamily="49" charset="0"/>
              </a:rPr>
              <a:t>println</a:t>
            </a:r>
            <a:r>
              <a:rPr lang="en-US" sz="1800" b="0" dirty="0">
                <a:solidFill>
                  <a:srgbClr val="00B050"/>
                </a:solidFill>
                <a:latin typeface="Consolas" panose="020B0609020204030204" pitchFamily="49" charset="0"/>
              </a:rPr>
              <a:t>!</a:t>
            </a:r>
            <a:r>
              <a:rPr lang="en-US" sz="1800" b="1" dirty="0">
                <a:solidFill>
                  <a:srgbClr val="000000"/>
                </a:solidFill>
                <a:latin typeface="Consolas" panose="020B0609020204030204" pitchFamily="49" charset="0"/>
              </a:rPr>
              <a:t>(</a:t>
            </a:r>
            <a:r>
              <a:rPr lang="en-US" sz="1800" b="0" dirty="0">
                <a:solidFill>
                  <a:srgbClr val="7F007F"/>
                </a:solidFill>
                <a:latin typeface="Consolas" panose="020B0609020204030204" pitchFamily="49" charset="0"/>
              </a:rPr>
              <a:t>"Your quantity of {} is accepted"</a:t>
            </a:r>
            <a:r>
              <a:rPr lang="en-US" sz="1800" b="1" dirty="0">
                <a:solidFill>
                  <a:srgbClr val="000000"/>
                </a:solidFill>
                <a:latin typeface="Consolas" panose="020B0609020204030204" pitchFamily="49" charset="0"/>
              </a:rPr>
              <a:t>,</a:t>
            </a:r>
            <a:r>
              <a:rPr lang="en-US" sz="1800" b="0" dirty="0">
                <a:solidFill>
                  <a:srgbClr val="808080"/>
                </a:solidFill>
                <a:latin typeface="Consolas" panose="020B0609020204030204" pitchFamily="49" charset="0"/>
              </a:rPr>
              <a:t> </a:t>
            </a:r>
            <a:r>
              <a:rPr lang="en-US" sz="1800" b="0" dirty="0">
                <a:solidFill>
                  <a:srgbClr val="000000"/>
                </a:solidFill>
                <a:latin typeface="Consolas" panose="020B0609020204030204" pitchFamily="49" charset="0"/>
              </a:rPr>
              <a:t>qty</a:t>
            </a:r>
            <a:r>
              <a:rPr lang="en-US" sz="1800" b="1" dirty="0">
                <a:solidFill>
                  <a:srgbClr val="000000"/>
                </a:solidFill>
                <a:latin typeface="Consolas" panose="020B0609020204030204" pitchFamily="49" charset="0"/>
              </a:rPr>
              <a:t>);</a:t>
            </a:r>
            <a:endParaRPr lang="en-US" sz="1800" b="0" dirty="0">
              <a:solidFill>
                <a:srgbClr val="808080"/>
              </a:solidFill>
              <a:latin typeface="Consolas" panose="020B0609020204030204" pitchFamily="49" charset="0"/>
            </a:endParaRPr>
          </a:p>
          <a:p>
            <a:r>
              <a:rPr lang="en-GB" sz="1800" b="0" dirty="0">
                <a:solidFill>
                  <a:srgbClr val="808080"/>
                </a:solidFill>
                <a:latin typeface="Consolas" panose="020B0609020204030204" pitchFamily="49" charset="0"/>
              </a:rPr>
              <a:t>    </a:t>
            </a:r>
            <a:r>
              <a:rPr lang="en-GB" sz="1800" b="1" dirty="0">
                <a:solidFill>
                  <a:srgbClr val="000000"/>
                </a:solidFill>
                <a:highlight>
                  <a:srgbClr val="FFFF00"/>
                </a:highlight>
                <a:latin typeface="Consolas" panose="020B0609020204030204" pitchFamily="49" charset="0"/>
              </a:rPr>
              <a:t>}</a:t>
            </a:r>
            <a:endParaRPr lang="en-GB" sz="1800" b="0" dirty="0">
              <a:solidFill>
                <a:srgbClr val="808080"/>
              </a:solidFill>
              <a:highlight>
                <a:srgbClr val="FFFF00"/>
              </a:highlight>
              <a:latin typeface="Consolas" panose="020B0609020204030204" pitchFamily="49" charset="0"/>
            </a:endParaRPr>
          </a:p>
          <a:p>
            <a:r>
              <a:rPr lang="en-GB" sz="1800" b="1" dirty="0">
                <a:solidFill>
                  <a:srgbClr val="000000"/>
                </a:solidFill>
                <a:latin typeface="Consolas" panose="020B0609020204030204" pitchFamily="49" charset="0"/>
              </a:rPr>
              <a:t>}</a:t>
            </a:r>
            <a:endParaRPr lang="en-GB" sz="1400" dirty="0">
              <a:latin typeface="Consolas" panose="020B0609020204030204" pitchFamily="49" charset="0"/>
            </a:endParaRPr>
          </a:p>
        </p:txBody>
      </p:sp>
      <p:pic>
        <p:nvPicPr>
          <p:cNvPr id="11" name="Picture 2" descr="logo">
            <a:extLst>
              <a:ext uri="{FF2B5EF4-FFF2-40B4-BE49-F238E27FC236}">
                <a16:creationId xmlns:a16="http://schemas.microsoft.com/office/drawing/2014/main" id="{CA2252F1-7299-4F38-BF52-470CAF17B1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92809" y="4501173"/>
            <a:ext cx="441370" cy="44137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488E684-CFC7-4350-B368-1204F6E8B124}"/>
              </a:ext>
            </a:extLst>
          </p:cNvPr>
          <p:cNvSpPr txBox="1"/>
          <p:nvPr/>
        </p:nvSpPr>
        <p:spPr>
          <a:xfrm>
            <a:off x="7985960" y="6283040"/>
            <a:ext cx="3177566" cy="307777"/>
          </a:xfrm>
          <a:prstGeom prst="rect">
            <a:avLst/>
          </a:prstGeom>
          <a:solidFill>
            <a:srgbClr val="000000"/>
          </a:solidFill>
        </p:spPr>
        <p:txBody>
          <a:bodyPr wrap="square">
            <a:spAutoFit/>
          </a:bodyPr>
          <a:lstStyle/>
          <a:p>
            <a:r>
              <a:rPr lang="en-US" sz="1400" dirty="0">
                <a:solidFill>
                  <a:schemeClr val="bg1"/>
                </a:solidFill>
                <a:latin typeface="Consolas" panose="020B0609020204030204" pitchFamily="49" charset="0"/>
              </a:rPr>
              <a:t>Your quantity of 5 is accepted</a:t>
            </a:r>
            <a:endParaRPr lang="en-GB" sz="1400" dirty="0">
              <a:solidFill>
                <a:schemeClr val="bg1"/>
              </a:solidFill>
              <a:latin typeface="Consolas" panose="020B0609020204030204" pitchFamily="49" charset="0"/>
            </a:endParaRPr>
          </a:p>
        </p:txBody>
      </p:sp>
      <p:sp>
        <p:nvSpPr>
          <p:cNvPr id="12" name="TextBox 11">
            <a:extLst>
              <a:ext uri="{FF2B5EF4-FFF2-40B4-BE49-F238E27FC236}">
                <a16:creationId xmlns:a16="http://schemas.microsoft.com/office/drawing/2014/main" id="{E0676F37-731A-41AA-9BFA-3A40D4F409C3}"/>
              </a:ext>
            </a:extLst>
          </p:cNvPr>
          <p:cNvSpPr txBox="1"/>
          <p:nvPr/>
        </p:nvSpPr>
        <p:spPr>
          <a:xfrm>
            <a:off x="7986851" y="3637518"/>
            <a:ext cx="3177566" cy="307777"/>
          </a:xfrm>
          <a:prstGeom prst="rect">
            <a:avLst/>
          </a:prstGeom>
          <a:solidFill>
            <a:srgbClr val="000000"/>
          </a:solidFill>
        </p:spPr>
        <p:txBody>
          <a:bodyPr wrap="square">
            <a:spAutoFit/>
          </a:bodyPr>
          <a:lstStyle/>
          <a:p>
            <a:r>
              <a:rPr lang="en-US" sz="1400" dirty="0">
                <a:solidFill>
                  <a:schemeClr val="bg1"/>
                </a:solidFill>
                <a:latin typeface="Consolas" panose="020B0609020204030204" pitchFamily="49" charset="0"/>
              </a:rPr>
              <a:t>Your quantity of 5 is accepted</a:t>
            </a:r>
            <a:endParaRPr lang="en-GB" sz="1400" dirty="0">
              <a:solidFill>
                <a:schemeClr val="bg1"/>
              </a:solidFill>
              <a:latin typeface="Consolas" panose="020B0609020204030204" pitchFamily="49" charset="0"/>
            </a:endParaRPr>
          </a:p>
        </p:txBody>
      </p:sp>
      <p:sp>
        <p:nvSpPr>
          <p:cNvPr id="14" name="TextBox 13">
            <a:extLst>
              <a:ext uri="{FF2B5EF4-FFF2-40B4-BE49-F238E27FC236}">
                <a16:creationId xmlns:a16="http://schemas.microsoft.com/office/drawing/2014/main" id="{65374C97-1D26-445A-9AB6-7866C3421F40}"/>
              </a:ext>
            </a:extLst>
          </p:cNvPr>
          <p:cNvSpPr txBox="1"/>
          <p:nvPr/>
        </p:nvSpPr>
        <p:spPr>
          <a:xfrm>
            <a:off x="6800667" y="6283040"/>
            <a:ext cx="1152171" cy="307777"/>
          </a:xfrm>
          <a:prstGeom prst="rect">
            <a:avLst/>
          </a:prstGeom>
          <a:solidFill>
            <a:srgbClr val="00B050"/>
          </a:solidFill>
        </p:spPr>
        <p:txBody>
          <a:bodyPr wrap="square" anchor="ctr">
            <a:noAutofit/>
          </a:bodyPr>
          <a:lstStyle/>
          <a:p>
            <a:pPr algn="ctr"/>
            <a:r>
              <a:rPr lang="en-GB" dirty="0">
                <a:solidFill>
                  <a:schemeClr val="bg1"/>
                </a:solidFill>
              </a:rPr>
              <a:t>STDOUT</a:t>
            </a:r>
          </a:p>
        </p:txBody>
      </p:sp>
      <p:sp>
        <p:nvSpPr>
          <p:cNvPr id="4" name="TextBox 3">
            <a:extLst>
              <a:ext uri="{FF2B5EF4-FFF2-40B4-BE49-F238E27FC236}">
                <a16:creationId xmlns:a16="http://schemas.microsoft.com/office/drawing/2014/main" id="{42FFC7C6-C1A0-AA32-1173-13A1E41171AC}"/>
              </a:ext>
            </a:extLst>
          </p:cNvPr>
          <p:cNvSpPr txBox="1"/>
          <p:nvPr/>
        </p:nvSpPr>
        <p:spPr>
          <a:xfrm>
            <a:off x="6796890" y="3626569"/>
            <a:ext cx="1152171" cy="307777"/>
          </a:xfrm>
          <a:prstGeom prst="rect">
            <a:avLst/>
          </a:prstGeom>
          <a:solidFill>
            <a:srgbClr val="00B050"/>
          </a:solidFill>
        </p:spPr>
        <p:txBody>
          <a:bodyPr wrap="square" anchor="ctr">
            <a:noAutofit/>
          </a:bodyPr>
          <a:lstStyle/>
          <a:p>
            <a:pPr algn="ctr"/>
            <a:r>
              <a:rPr lang="en-GB" dirty="0">
                <a:solidFill>
                  <a:schemeClr val="bg1"/>
                </a:solidFill>
              </a:rPr>
              <a:t>STDOUT</a:t>
            </a:r>
          </a:p>
        </p:txBody>
      </p:sp>
    </p:spTree>
    <p:extLst>
      <p:ext uri="{BB962C8B-B14F-4D97-AF65-F5344CB8AC3E}">
        <p14:creationId xmlns:p14="http://schemas.microsoft.com/office/powerpoint/2010/main" val="1101115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9B81E1-0428-4C36-9A3D-2E5E35037499}"/>
              </a:ext>
            </a:extLst>
          </p:cNvPr>
          <p:cNvSpPr>
            <a:spLocks noGrp="1"/>
          </p:cNvSpPr>
          <p:nvPr>
            <p:ph type="body" sz="quarter" idx="10"/>
          </p:nvPr>
        </p:nvSpPr>
        <p:spPr/>
        <p:txBody>
          <a:bodyPr/>
          <a:lstStyle/>
          <a:p>
            <a:r>
              <a:rPr lang="en-GB" cap="none" dirty="0"/>
              <a:t>Nested if Statements</a:t>
            </a:r>
          </a:p>
        </p:txBody>
      </p:sp>
      <p:sp>
        <p:nvSpPr>
          <p:cNvPr id="3" name="Text Placeholder 2">
            <a:extLst>
              <a:ext uri="{FF2B5EF4-FFF2-40B4-BE49-F238E27FC236}">
                <a16:creationId xmlns:a16="http://schemas.microsoft.com/office/drawing/2014/main" id="{EF77AD30-AE47-4A3E-BEF4-DADBA27632E7}"/>
              </a:ext>
            </a:extLst>
          </p:cNvPr>
          <p:cNvSpPr>
            <a:spLocks noGrp="1"/>
          </p:cNvSpPr>
          <p:nvPr>
            <p:ph type="body" sz="quarter" idx="15"/>
          </p:nvPr>
        </p:nvSpPr>
        <p:spPr>
          <a:xfrm>
            <a:off x="4651376" y="300039"/>
            <a:ext cx="7007224" cy="4201134"/>
          </a:xfrm>
        </p:spPr>
        <p:txBody>
          <a:bodyPr/>
          <a:lstStyle/>
          <a:p>
            <a:r>
              <a:rPr lang="en-GB" b="1" dirty="0"/>
              <a:t>Nested if statements are implemented in a similar way to the C family</a:t>
            </a:r>
          </a:p>
          <a:p>
            <a:pPr marL="285750" indent="-285750">
              <a:buFont typeface="Arial" panose="020B0604020202020204" pitchFamily="34" charset="0"/>
              <a:buChar char="•"/>
            </a:pPr>
            <a:r>
              <a:rPr lang="en-GB" dirty="0"/>
              <a:t>there is no "</a:t>
            </a:r>
            <a:r>
              <a:rPr lang="en-GB" dirty="0" err="1"/>
              <a:t>elif</a:t>
            </a:r>
            <a:r>
              <a:rPr lang="en-GB" dirty="0"/>
              <a:t>"/"elseif" as seen in languages like Python etc.</a:t>
            </a:r>
          </a:p>
        </p:txBody>
      </p:sp>
      <p:sp>
        <p:nvSpPr>
          <p:cNvPr id="5" name="TextBox 4">
            <a:extLst>
              <a:ext uri="{FF2B5EF4-FFF2-40B4-BE49-F238E27FC236}">
                <a16:creationId xmlns:a16="http://schemas.microsoft.com/office/drawing/2014/main" id="{D42DE42B-33EE-4A48-B535-8232EE4E945B}"/>
              </a:ext>
            </a:extLst>
          </p:cNvPr>
          <p:cNvSpPr txBox="1"/>
          <p:nvPr/>
        </p:nvSpPr>
        <p:spPr>
          <a:xfrm>
            <a:off x="4935129" y="1290521"/>
            <a:ext cx="6144550" cy="2721660"/>
          </a:xfrm>
          <a:prstGeom prst="rect">
            <a:avLst/>
          </a:prstGeom>
          <a:solidFill>
            <a:schemeClr val="accent6">
              <a:lumMod val="20000"/>
              <a:lumOff val="80000"/>
            </a:schemeClr>
          </a:solidFill>
        </p:spPr>
        <p:txBody>
          <a:bodyPr vert="horz" wrap="square" lIns="0" tIns="0" rIns="0" bIns="0" rtlCol="0" anchor="t" anchorCtr="0">
            <a:noAutofit/>
          </a:bodyPr>
          <a:lstStyle/>
          <a:p>
            <a:r>
              <a:rPr lang="en-GB" sz="1300" b="1" dirty="0">
                <a:solidFill>
                  <a:srgbClr val="0000FF"/>
                </a:solidFill>
                <a:latin typeface="Consolas" panose="020B0609020204030204" pitchFamily="49" charset="0"/>
              </a:rPr>
              <a:t>int</a:t>
            </a:r>
            <a:r>
              <a:rPr lang="en-GB" sz="1300" dirty="0">
                <a:solidFill>
                  <a:srgbClr val="000000"/>
                </a:solidFill>
                <a:latin typeface="Consolas" panose="020B0609020204030204" pitchFamily="49" charset="0"/>
              </a:rPr>
              <a:t> main</a:t>
            </a:r>
            <a:r>
              <a:rPr lang="en-GB" sz="1300" b="1" dirty="0">
                <a:solidFill>
                  <a:srgbClr val="000080"/>
                </a:solidFill>
                <a:latin typeface="Consolas" panose="020B0609020204030204" pitchFamily="49" charset="0"/>
              </a:rPr>
              <a:t>()</a:t>
            </a:r>
            <a:endParaRPr lang="en-GB" sz="1300" b="0" dirty="0">
              <a:solidFill>
                <a:srgbClr val="000000"/>
              </a:solidFill>
              <a:latin typeface="Consolas" panose="020B0609020204030204" pitchFamily="49" charset="0"/>
            </a:endParaRPr>
          </a:p>
          <a:p>
            <a:r>
              <a:rPr lang="en-GB" sz="1300" b="1" dirty="0">
                <a:solidFill>
                  <a:srgbClr val="000080"/>
                </a:solidFill>
                <a:latin typeface="Consolas" panose="020B0609020204030204" pitchFamily="49" charset="0"/>
              </a:rPr>
              <a:t>{</a:t>
            </a:r>
            <a:endParaRPr lang="en-GB" sz="1300" b="0" dirty="0">
              <a:solidFill>
                <a:srgbClr val="000000"/>
              </a:solidFill>
              <a:latin typeface="Consolas" panose="020B0609020204030204" pitchFamily="49" charset="0"/>
            </a:endParaRPr>
          </a:p>
          <a:p>
            <a:r>
              <a:rPr lang="en-GB" sz="1300" b="0" dirty="0">
                <a:solidFill>
                  <a:srgbClr val="000000"/>
                </a:solidFill>
                <a:latin typeface="Consolas" panose="020B0609020204030204" pitchFamily="49" charset="0"/>
              </a:rPr>
              <a:t>  </a:t>
            </a:r>
            <a:r>
              <a:rPr lang="en-GB" sz="1300" b="1" dirty="0">
                <a:solidFill>
                  <a:srgbClr val="0000FF"/>
                </a:solidFill>
                <a:latin typeface="Consolas" panose="020B0609020204030204" pitchFamily="49" charset="0"/>
              </a:rPr>
              <a:t>int </a:t>
            </a:r>
            <a:r>
              <a:rPr lang="en-GB" sz="1300" b="0" dirty="0" err="1">
                <a:solidFill>
                  <a:srgbClr val="000000"/>
                </a:solidFill>
                <a:latin typeface="Consolas" panose="020B0609020204030204" pitchFamily="49" charset="0"/>
              </a:rPr>
              <a:t>install_option</a:t>
            </a:r>
            <a:r>
              <a:rPr lang="en-GB" sz="1300" b="0" dirty="0">
                <a:solidFill>
                  <a:srgbClr val="000000"/>
                </a:solidFill>
                <a:latin typeface="Consolas" panose="020B0609020204030204" pitchFamily="49" charset="0"/>
              </a:rPr>
              <a:t> </a:t>
            </a:r>
            <a:r>
              <a:rPr lang="en-GB" sz="1300" b="1" dirty="0">
                <a:solidFill>
                  <a:srgbClr val="000080"/>
                </a:solidFill>
                <a:latin typeface="Consolas" panose="020B0609020204030204" pitchFamily="49" charset="0"/>
              </a:rPr>
              <a:t>=</a:t>
            </a:r>
            <a:r>
              <a:rPr lang="en-GB" sz="1300" b="0" dirty="0">
                <a:solidFill>
                  <a:srgbClr val="000000"/>
                </a:solidFill>
                <a:latin typeface="Consolas" panose="020B0609020204030204" pitchFamily="49" charset="0"/>
              </a:rPr>
              <a:t> </a:t>
            </a:r>
            <a:r>
              <a:rPr lang="en-GB" sz="1300" b="0" dirty="0">
                <a:solidFill>
                  <a:schemeClr val="accent3">
                    <a:lumMod val="60000"/>
                    <a:lumOff val="40000"/>
                  </a:schemeClr>
                </a:solidFill>
                <a:latin typeface="Consolas" panose="020B0609020204030204" pitchFamily="49" charset="0"/>
              </a:rPr>
              <a:t>3</a:t>
            </a:r>
            <a:r>
              <a:rPr lang="en-GB" sz="1300" b="1" dirty="0">
                <a:solidFill>
                  <a:srgbClr val="000080"/>
                </a:solidFill>
                <a:latin typeface="Consolas" panose="020B0609020204030204" pitchFamily="49" charset="0"/>
              </a:rPr>
              <a:t>;</a:t>
            </a:r>
            <a:endParaRPr lang="en-GB" sz="1300" b="0" dirty="0">
              <a:solidFill>
                <a:srgbClr val="000000"/>
              </a:solidFill>
              <a:latin typeface="Consolas" panose="020B0609020204030204" pitchFamily="49" charset="0"/>
            </a:endParaRPr>
          </a:p>
          <a:p>
            <a:endParaRPr lang="en-GB" sz="1300" b="0" dirty="0">
              <a:solidFill>
                <a:srgbClr val="000000"/>
              </a:solidFill>
              <a:latin typeface="Consolas" panose="020B0609020204030204" pitchFamily="49" charset="0"/>
            </a:endParaRPr>
          </a:p>
          <a:p>
            <a:r>
              <a:rPr lang="en-GB" sz="1300" b="0" dirty="0">
                <a:solidFill>
                  <a:srgbClr val="000000"/>
                </a:solidFill>
                <a:latin typeface="Consolas" panose="020B0609020204030204" pitchFamily="49" charset="0"/>
              </a:rPr>
              <a:t>  </a:t>
            </a:r>
            <a:r>
              <a:rPr lang="en-GB" sz="1300" b="1" dirty="0">
                <a:solidFill>
                  <a:srgbClr val="0000FF"/>
                </a:solidFill>
                <a:latin typeface="Consolas" panose="020B0609020204030204" pitchFamily="49" charset="0"/>
              </a:rPr>
              <a:t>if</a:t>
            </a:r>
            <a:r>
              <a:rPr lang="en-GB" sz="1300" b="0" dirty="0">
                <a:solidFill>
                  <a:srgbClr val="000000"/>
                </a:solidFill>
                <a:latin typeface="Consolas" panose="020B0609020204030204" pitchFamily="49" charset="0"/>
              </a:rPr>
              <a:t> </a:t>
            </a:r>
            <a:r>
              <a:rPr lang="en-GB" sz="1300" b="1" dirty="0">
                <a:solidFill>
                  <a:srgbClr val="000080"/>
                </a:solidFill>
                <a:latin typeface="Consolas" panose="020B0609020204030204" pitchFamily="49" charset="0"/>
              </a:rPr>
              <a:t>(</a:t>
            </a:r>
            <a:r>
              <a:rPr lang="en-GB" sz="1300" b="0" dirty="0" err="1">
                <a:solidFill>
                  <a:srgbClr val="000000"/>
                </a:solidFill>
                <a:latin typeface="Consolas" panose="020B0609020204030204" pitchFamily="49" charset="0"/>
              </a:rPr>
              <a:t>install_option</a:t>
            </a:r>
            <a:r>
              <a:rPr lang="en-GB" sz="1300" b="0" dirty="0">
                <a:solidFill>
                  <a:srgbClr val="000000"/>
                </a:solidFill>
                <a:latin typeface="Consolas" panose="020B0609020204030204" pitchFamily="49" charset="0"/>
              </a:rPr>
              <a:t> </a:t>
            </a:r>
            <a:r>
              <a:rPr lang="en-GB" sz="1300" b="1" dirty="0">
                <a:solidFill>
                  <a:srgbClr val="000080"/>
                </a:solidFill>
                <a:latin typeface="Consolas" panose="020B0609020204030204" pitchFamily="49" charset="0"/>
              </a:rPr>
              <a:t>==</a:t>
            </a:r>
            <a:r>
              <a:rPr lang="en-GB" sz="1300" b="0" dirty="0">
                <a:solidFill>
                  <a:srgbClr val="000000"/>
                </a:solidFill>
                <a:latin typeface="Consolas" panose="020B0609020204030204" pitchFamily="49" charset="0"/>
              </a:rPr>
              <a:t> </a:t>
            </a:r>
            <a:r>
              <a:rPr lang="en-GB" sz="1300" b="0" dirty="0">
                <a:solidFill>
                  <a:schemeClr val="accent3">
                    <a:lumMod val="60000"/>
                    <a:lumOff val="40000"/>
                  </a:schemeClr>
                </a:solidFill>
                <a:latin typeface="Consolas" panose="020B0609020204030204" pitchFamily="49" charset="0"/>
              </a:rPr>
              <a:t>1</a:t>
            </a:r>
            <a:r>
              <a:rPr lang="en-GB" sz="1300" b="1" dirty="0">
                <a:solidFill>
                  <a:srgbClr val="000080"/>
                </a:solidFill>
                <a:latin typeface="Consolas" panose="020B0609020204030204" pitchFamily="49" charset="0"/>
              </a:rPr>
              <a:t>)</a:t>
            </a:r>
            <a:r>
              <a:rPr lang="en-GB" sz="1300" b="0" dirty="0">
                <a:solidFill>
                  <a:srgbClr val="000000"/>
                </a:solidFill>
                <a:latin typeface="Consolas" panose="020B0609020204030204" pitchFamily="49" charset="0"/>
              </a:rPr>
              <a:t> </a:t>
            </a:r>
            <a:r>
              <a:rPr lang="en-GB" sz="1300" b="1" dirty="0">
                <a:solidFill>
                  <a:srgbClr val="000080"/>
                </a:solidFill>
                <a:latin typeface="Consolas" panose="020B0609020204030204" pitchFamily="49" charset="0"/>
              </a:rPr>
              <a:t>{</a:t>
            </a:r>
            <a:endParaRPr lang="en-GB" sz="1300" b="0" dirty="0">
              <a:solidFill>
                <a:srgbClr val="000000"/>
              </a:solidFill>
              <a:latin typeface="Consolas" panose="020B0609020204030204" pitchFamily="49" charset="0"/>
            </a:endParaRPr>
          </a:p>
          <a:p>
            <a:r>
              <a:rPr lang="en-GB" sz="1300" b="0" dirty="0">
                <a:solidFill>
                  <a:srgbClr val="000000"/>
                </a:solidFill>
                <a:latin typeface="Consolas" panose="020B0609020204030204" pitchFamily="49" charset="0"/>
              </a:rPr>
              <a:t>    </a:t>
            </a:r>
            <a:r>
              <a:rPr lang="en-GB" sz="1300" b="0" dirty="0" err="1">
                <a:solidFill>
                  <a:srgbClr val="000000"/>
                </a:solidFill>
                <a:latin typeface="Consolas" panose="020B0609020204030204" pitchFamily="49" charset="0"/>
              </a:rPr>
              <a:t>printf</a:t>
            </a:r>
            <a:r>
              <a:rPr lang="en-GB" sz="1300" b="1" dirty="0">
                <a:solidFill>
                  <a:srgbClr val="000080"/>
                </a:solidFill>
                <a:latin typeface="Consolas" panose="020B0609020204030204" pitchFamily="49" charset="0"/>
              </a:rPr>
              <a:t>(</a:t>
            </a:r>
            <a:r>
              <a:rPr lang="en-GB" sz="1300" b="0" dirty="0">
                <a:solidFill>
                  <a:srgbClr val="C00000"/>
                </a:solidFill>
                <a:latin typeface="Consolas" panose="020B0609020204030204" pitchFamily="49" charset="0"/>
              </a:rPr>
              <a:t>"Windows 8 selected"</a:t>
            </a:r>
            <a:r>
              <a:rPr lang="en-GB" sz="1300" b="1" dirty="0">
                <a:solidFill>
                  <a:srgbClr val="000080"/>
                </a:solidFill>
                <a:latin typeface="Consolas" panose="020B0609020204030204" pitchFamily="49" charset="0"/>
              </a:rPr>
              <a:t>);</a:t>
            </a:r>
            <a:endParaRPr lang="en-GB" sz="1300" b="0" dirty="0">
              <a:solidFill>
                <a:srgbClr val="000000"/>
              </a:solidFill>
              <a:latin typeface="Consolas" panose="020B0609020204030204" pitchFamily="49" charset="0"/>
            </a:endParaRPr>
          </a:p>
          <a:p>
            <a:r>
              <a:rPr lang="en-GB" sz="1300" b="0" dirty="0">
                <a:solidFill>
                  <a:srgbClr val="000000"/>
                </a:solidFill>
                <a:latin typeface="Consolas" panose="020B0609020204030204" pitchFamily="49" charset="0"/>
              </a:rPr>
              <a:t>  </a:t>
            </a:r>
            <a:r>
              <a:rPr lang="en-GB" sz="1300" b="1" dirty="0">
                <a:solidFill>
                  <a:srgbClr val="000080"/>
                </a:solidFill>
                <a:latin typeface="Consolas" panose="020B0609020204030204" pitchFamily="49" charset="0"/>
              </a:rPr>
              <a:t>}</a:t>
            </a:r>
            <a:r>
              <a:rPr lang="en-GB" sz="1300" b="0" dirty="0">
                <a:solidFill>
                  <a:srgbClr val="000000"/>
                </a:solidFill>
                <a:latin typeface="Consolas" panose="020B0609020204030204" pitchFamily="49" charset="0"/>
              </a:rPr>
              <a:t> </a:t>
            </a:r>
            <a:r>
              <a:rPr lang="en-GB" sz="1300" b="1" dirty="0">
                <a:solidFill>
                  <a:srgbClr val="0000FF"/>
                </a:solidFill>
                <a:latin typeface="Consolas" panose="020B0609020204030204" pitchFamily="49" charset="0"/>
              </a:rPr>
              <a:t>else</a:t>
            </a:r>
            <a:r>
              <a:rPr lang="en-GB" sz="1300" b="0" dirty="0">
                <a:solidFill>
                  <a:srgbClr val="000000"/>
                </a:solidFill>
                <a:latin typeface="Consolas" panose="020B0609020204030204" pitchFamily="49" charset="0"/>
              </a:rPr>
              <a:t> </a:t>
            </a:r>
            <a:r>
              <a:rPr lang="en-GB" sz="1300" b="1" dirty="0">
                <a:solidFill>
                  <a:srgbClr val="0000FF"/>
                </a:solidFill>
                <a:latin typeface="Consolas" panose="020B0609020204030204" pitchFamily="49" charset="0"/>
              </a:rPr>
              <a:t>if</a:t>
            </a:r>
            <a:r>
              <a:rPr lang="en-GB" sz="1300" b="0" dirty="0">
                <a:solidFill>
                  <a:srgbClr val="000000"/>
                </a:solidFill>
                <a:latin typeface="Consolas" panose="020B0609020204030204" pitchFamily="49" charset="0"/>
              </a:rPr>
              <a:t> </a:t>
            </a:r>
            <a:r>
              <a:rPr lang="en-GB" sz="1300" b="1" dirty="0">
                <a:solidFill>
                  <a:srgbClr val="000080"/>
                </a:solidFill>
                <a:latin typeface="Consolas" panose="020B0609020204030204" pitchFamily="49" charset="0"/>
              </a:rPr>
              <a:t>(</a:t>
            </a:r>
            <a:r>
              <a:rPr lang="en-GB" sz="1300" b="0" dirty="0" err="1">
                <a:solidFill>
                  <a:srgbClr val="000000"/>
                </a:solidFill>
                <a:latin typeface="Consolas" panose="020B0609020204030204" pitchFamily="49" charset="0"/>
              </a:rPr>
              <a:t>install_option</a:t>
            </a:r>
            <a:r>
              <a:rPr lang="en-GB" sz="1300" b="0" dirty="0">
                <a:solidFill>
                  <a:srgbClr val="000000"/>
                </a:solidFill>
                <a:latin typeface="Consolas" panose="020B0609020204030204" pitchFamily="49" charset="0"/>
              </a:rPr>
              <a:t> </a:t>
            </a:r>
            <a:r>
              <a:rPr lang="en-GB" sz="1300" b="1" dirty="0">
                <a:solidFill>
                  <a:srgbClr val="000080"/>
                </a:solidFill>
                <a:latin typeface="Consolas" panose="020B0609020204030204" pitchFamily="49" charset="0"/>
              </a:rPr>
              <a:t>==</a:t>
            </a:r>
            <a:r>
              <a:rPr lang="en-GB" sz="1300" b="0" dirty="0">
                <a:solidFill>
                  <a:srgbClr val="000000"/>
                </a:solidFill>
                <a:latin typeface="Consolas" panose="020B0609020204030204" pitchFamily="49" charset="0"/>
              </a:rPr>
              <a:t> </a:t>
            </a:r>
            <a:r>
              <a:rPr lang="en-GB" sz="1300" b="0" dirty="0">
                <a:solidFill>
                  <a:schemeClr val="accent3">
                    <a:lumMod val="60000"/>
                    <a:lumOff val="40000"/>
                  </a:schemeClr>
                </a:solidFill>
                <a:latin typeface="Consolas" panose="020B0609020204030204" pitchFamily="49" charset="0"/>
              </a:rPr>
              <a:t>2</a:t>
            </a:r>
            <a:r>
              <a:rPr lang="en-GB" sz="1300" b="1" dirty="0">
                <a:solidFill>
                  <a:srgbClr val="000080"/>
                </a:solidFill>
                <a:latin typeface="Consolas" panose="020B0609020204030204" pitchFamily="49" charset="0"/>
              </a:rPr>
              <a:t>)</a:t>
            </a:r>
            <a:r>
              <a:rPr lang="en-GB" sz="1300" b="0" dirty="0">
                <a:solidFill>
                  <a:srgbClr val="000000"/>
                </a:solidFill>
                <a:latin typeface="Consolas" panose="020B0609020204030204" pitchFamily="49" charset="0"/>
              </a:rPr>
              <a:t> </a:t>
            </a:r>
            <a:r>
              <a:rPr lang="en-GB" sz="1300" b="1" dirty="0">
                <a:solidFill>
                  <a:srgbClr val="000080"/>
                </a:solidFill>
                <a:latin typeface="Consolas" panose="020B0609020204030204" pitchFamily="49" charset="0"/>
              </a:rPr>
              <a:t>{</a:t>
            </a:r>
            <a:endParaRPr lang="en-GB" sz="1300" b="0" dirty="0">
              <a:solidFill>
                <a:srgbClr val="000000"/>
              </a:solidFill>
              <a:latin typeface="Consolas" panose="020B0609020204030204" pitchFamily="49" charset="0"/>
            </a:endParaRPr>
          </a:p>
          <a:p>
            <a:r>
              <a:rPr lang="en-GB" sz="1300" b="0" dirty="0">
                <a:solidFill>
                  <a:srgbClr val="000000"/>
                </a:solidFill>
                <a:latin typeface="Consolas" panose="020B0609020204030204" pitchFamily="49" charset="0"/>
              </a:rPr>
              <a:t>      </a:t>
            </a:r>
            <a:r>
              <a:rPr lang="en-GB" sz="1300" b="0" dirty="0" err="1">
                <a:solidFill>
                  <a:srgbClr val="000000"/>
                </a:solidFill>
                <a:latin typeface="Consolas" panose="020B0609020204030204" pitchFamily="49" charset="0"/>
              </a:rPr>
              <a:t>printf</a:t>
            </a:r>
            <a:r>
              <a:rPr lang="en-GB" sz="1300" b="1" dirty="0">
                <a:solidFill>
                  <a:srgbClr val="000080"/>
                </a:solidFill>
                <a:latin typeface="Consolas" panose="020B0609020204030204" pitchFamily="49" charset="0"/>
              </a:rPr>
              <a:t>(</a:t>
            </a:r>
            <a:r>
              <a:rPr lang="en-GB" sz="1300" b="0" dirty="0">
                <a:solidFill>
                  <a:srgbClr val="C00000"/>
                </a:solidFill>
                <a:latin typeface="Consolas" panose="020B0609020204030204" pitchFamily="49" charset="0"/>
              </a:rPr>
              <a:t>"Windows 10 selected"</a:t>
            </a:r>
            <a:r>
              <a:rPr lang="en-GB" sz="1300" b="1" dirty="0">
                <a:solidFill>
                  <a:srgbClr val="000080"/>
                </a:solidFill>
                <a:latin typeface="Consolas" panose="020B0609020204030204" pitchFamily="49" charset="0"/>
              </a:rPr>
              <a:t>);</a:t>
            </a:r>
            <a:endParaRPr lang="en-GB" sz="1300" b="0" dirty="0">
              <a:solidFill>
                <a:srgbClr val="000000"/>
              </a:solidFill>
              <a:latin typeface="Consolas" panose="020B0609020204030204" pitchFamily="49" charset="0"/>
            </a:endParaRPr>
          </a:p>
          <a:p>
            <a:r>
              <a:rPr lang="en-GB" sz="1300" b="0" dirty="0">
                <a:solidFill>
                  <a:srgbClr val="000000"/>
                </a:solidFill>
                <a:latin typeface="Consolas" panose="020B0609020204030204" pitchFamily="49" charset="0"/>
              </a:rPr>
              <a:t>  </a:t>
            </a:r>
            <a:r>
              <a:rPr lang="en-GB" sz="1300" b="1" dirty="0">
                <a:solidFill>
                  <a:srgbClr val="000080"/>
                </a:solidFill>
                <a:latin typeface="Consolas" panose="020B0609020204030204" pitchFamily="49" charset="0"/>
              </a:rPr>
              <a:t>}</a:t>
            </a:r>
            <a:r>
              <a:rPr lang="en-GB" sz="1300" b="0" dirty="0">
                <a:solidFill>
                  <a:srgbClr val="000000"/>
                </a:solidFill>
                <a:latin typeface="Consolas" panose="020B0609020204030204" pitchFamily="49" charset="0"/>
              </a:rPr>
              <a:t> </a:t>
            </a:r>
            <a:r>
              <a:rPr lang="en-GB" sz="1300" b="1" dirty="0">
                <a:solidFill>
                  <a:srgbClr val="0000FF"/>
                </a:solidFill>
                <a:latin typeface="Consolas" panose="020B0609020204030204" pitchFamily="49" charset="0"/>
              </a:rPr>
              <a:t>else</a:t>
            </a:r>
            <a:r>
              <a:rPr lang="en-GB" sz="1300" b="0" dirty="0">
                <a:solidFill>
                  <a:srgbClr val="000000"/>
                </a:solidFill>
                <a:latin typeface="Consolas" panose="020B0609020204030204" pitchFamily="49" charset="0"/>
              </a:rPr>
              <a:t> </a:t>
            </a:r>
            <a:r>
              <a:rPr lang="en-GB" sz="1300" b="1" dirty="0">
                <a:solidFill>
                  <a:srgbClr val="000080"/>
                </a:solidFill>
                <a:latin typeface="Consolas" panose="020B0609020204030204" pitchFamily="49" charset="0"/>
              </a:rPr>
              <a:t>{</a:t>
            </a:r>
            <a:r>
              <a:rPr lang="en-GB" sz="1300" dirty="0">
                <a:solidFill>
                  <a:srgbClr val="000000"/>
                </a:solidFill>
                <a:latin typeface="Consolas" panose="020B0609020204030204" pitchFamily="49" charset="0"/>
              </a:rPr>
              <a:t> </a:t>
            </a:r>
          </a:p>
          <a:p>
            <a:r>
              <a:rPr lang="en-GB" sz="1300" b="0" dirty="0">
                <a:solidFill>
                  <a:srgbClr val="000000"/>
                </a:solidFill>
                <a:latin typeface="Consolas" panose="020B0609020204030204" pitchFamily="49" charset="0"/>
              </a:rPr>
              <a:t>      </a:t>
            </a:r>
            <a:r>
              <a:rPr lang="en-GB" sz="1300" b="0" dirty="0" err="1">
                <a:solidFill>
                  <a:srgbClr val="000000"/>
                </a:solidFill>
                <a:latin typeface="Consolas" panose="020B0609020204030204" pitchFamily="49" charset="0"/>
              </a:rPr>
              <a:t>printf</a:t>
            </a:r>
            <a:r>
              <a:rPr lang="en-GB" sz="1300" b="1" dirty="0">
                <a:solidFill>
                  <a:srgbClr val="000080"/>
                </a:solidFill>
                <a:latin typeface="Consolas" panose="020B0609020204030204" pitchFamily="49" charset="0"/>
              </a:rPr>
              <a:t>(</a:t>
            </a:r>
            <a:r>
              <a:rPr lang="en-GB" sz="1300" b="0" dirty="0">
                <a:solidFill>
                  <a:srgbClr val="C00000"/>
                </a:solidFill>
                <a:latin typeface="Consolas" panose="020B0609020204030204" pitchFamily="49" charset="0"/>
              </a:rPr>
              <a:t>"Windows 11 selected"</a:t>
            </a:r>
            <a:r>
              <a:rPr lang="en-GB" sz="1300" b="1" dirty="0">
                <a:solidFill>
                  <a:srgbClr val="000080"/>
                </a:solidFill>
                <a:latin typeface="Consolas" panose="020B0609020204030204" pitchFamily="49" charset="0"/>
              </a:rPr>
              <a:t>);</a:t>
            </a:r>
            <a:endParaRPr lang="en-GB" sz="1300" b="0" dirty="0">
              <a:solidFill>
                <a:srgbClr val="000000"/>
              </a:solidFill>
              <a:latin typeface="Consolas" panose="020B0609020204030204" pitchFamily="49" charset="0"/>
            </a:endParaRPr>
          </a:p>
          <a:p>
            <a:r>
              <a:rPr lang="en-GB" sz="1300" dirty="0">
                <a:solidFill>
                  <a:srgbClr val="000000"/>
                </a:solidFill>
                <a:latin typeface="Consolas" panose="020B0609020204030204" pitchFamily="49" charset="0"/>
              </a:rPr>
              <a:t>  </a:t>
            </a:r>
            <a:r>
              <a:rPr lang="en-GB" sz="1300" b="1" dirty="0">
                <a:solidFill>
                  <a:srgbClr val="000080"/>
                </a:solidFill>
                <a:latin typeface="Consolas" panose="020B0609020204030204" pitchFamily="49" charset="0"/>
              </a:rPr>
              <a:t>}</a:t>
            </a:r>
            <a:endParaRPr lang="en-GB" sz="1300" b="0" dirty="0">
              <a:solidFill>
                <a:srgbClr val="000000"/>
              </a:solidFill>
              <a:latin typeface="Consolas" panose="020B0609020204030204" pitchFamily="49" charset="0"/>
            </a:endParaRPr>
          </a:p>
          <a:p>
            <a:r>
              <a:rPr lang="en-GB" sz="1300" b="0" dirty="0">
                <a:solidFill>
                  <a:srgbClr val="000000"/>
                </a:solidFill>
                <a:latin typeface="Consolas" panose="020B0609020204030204" pitchFamily="49" charset="0"/>
              </a:rPr>
              <a:t>  </a:t>
            </a:r>
            <a:r>
              <a:rPr lang="en-GB" sz="1300" b="1" dirty="0">
                <a:solidFill>
                  <a:srgbClr val="0000FF"/>
                </a:solidFill>
                <a:latin typeface="Consolas" panose="020B0609020204030204" pitchFamily="49" charset="0"/>
              </a:rPr>
              <a:t>return</a:t>
            </a:r>
            <a:r>
              <a:rPr lang="en-GB" sz="1300" b="0" dirty="0">
                <a:solidFill>
                  <a:srgbClr val="000000"/>
                </a:solidFill>
                <a:latin typeface="Consolas" panose="020B0609020204030204" pitchFamily="49" charset="0"/>
              </a:rPr>
              <a:t> </a:t>
            </a:r>
            <a:r>
              <a:rPr lang="en-GB" sz="1300" b="0" dirty="0">
                <a:solidFill>
                  <a:schemeClr val="accent3">
                    <a:lumMod val="60000"/>
                    <a:lumOff val="40000"/>
                  </a:schemeClr>
                </a:solidFill>
                <a:latin typeface="Consolas" panose="020B0609020204030204" pitchFamily="49" charset="0"/>
              </a:rPr>
              <a:t>0</a:t>
            </a:r>
            <a:r>
              <a:rPr lang="en-GB" sz="1300" b="1" dirty="0">
                <a:solidFill>
                  <a:srgbClr val="000080"/>
                </a:solidFill>
                <a:latin typeface="Consolas" panose="020B0609020204030204" pitchFamily="49" charset="0"/>
              </a:rPr>
              <a:t>;</a:t>
            </a:r>
            <a:endParaRPr lang="en-GB" sz="1300" b="0" dirty="0">
              <a:solidFill>
                <a:srgbClr val="000000"/>
              </a:solidFill>
              <a:latin typeface="Consolas" panose="020B0609020204030204" pitchFamily="49" charset="0"/>
            </a:endParaRPr>
          </a:p>
          <a:p>
            <a:r>
              <a:rPr lang="en-GB" sz="1300" b="1" dirty="0">
                <a:solidFill>
                  <a:srgbClr val="000080"/>
                </a:solidFill>
                <a:latin typeface="Consolas" panose="020B0609020204030204" pitchFamily="49" charset="0"/>
              </a:rPr>
              <a:t>}</a:t>
            </a:r>
            <a:endParaRPr lang="en-GB" sz="1300" dirty="0">
              <a:solidFill>
                <a:srgbClr val="000000"/>
              </a:solidFill>
              <a:latin typeface="Consolas" panose="020B0609020204030204" pitchFamily="49" charset="0"/>
            </a:endParaRPr>
          </a:p>
        </p:txBody>
      </p:sp>
      <p:pic>
        <p:nvPicPr>
          <p:cNvPr id="7" name="Picture 6">
            <a:extLst>
              <a:ext uri="{FF2B5EF4-FFF2-40B4-BE49-F238E27FC236}">
                <a16:creationId xmlns:a16="http://schemas.microsoft.com/office/drawing/2014/main" id="{BDEDDD10-63B8-4D19-8BA3-999E2D0752D0}"/>
              </a:ext>
            </a:extLst>
          </p:cNvPr>
          <p:cNvPicPr>
            <a:picLocks noChangeAspect="1"/>
          </p:cNvPicPr>
          <p:nvPr/>
        </p:nvPicPr>
        <p:blipFill>
          <a:blip r:embed="rId3"/>
          <a:stretch>
            <a:fillRect/>
          </a:stretch>
        </p:blipFill>
        <p:spPr>
          <a:xfrm>
            <a:off x="11204645" y="1349984"/>
            <a:ext cx="365791" cy="379530"/>
          </a:xfrm>
          <a:prstGeom prst="rect">
            <a:avLst/>
          </a:prstGeom>
        </p:spPr>
      </p:pic>
      <p:sp>
        <p:nvSpPr>
          <p:cNvPr id="9" name="TextBox 8">
            <a:extLst>
              <a:ext uri="{FF2B5EF4-FFF2-40B4-BE49-F238E27FC236}">
                <a16:creationId xmlns:a16="http://schemas.microsoft.com/office/drawing/2014/main" id="{CF0F5BA7-6EC8-4EA6-9DA1-5E8678438089}"/>
              </a:ext>
            </a:extLst>
          </p:cNvPr>
          <p:cNvSpPr txBox="1"/>
          <p:nvPr/>
        </p:nvSpPr>
        <p:spPr>
          <a:xfrm>
            <a:off x="4935129" y="4264679"/>
            <a:ext cx="6144550" cy="2332154"/>
          </a:xfrm>
          <a:prstGeom prst="rect">
            <a:avLst/>
          </a:prstGeom>
          <a:solidFill>
            <a:schemeClr val="tx1">
              <a:lumMod val="10000"/>
              <a:lumOff val="90000"/>
            </a:schemeClr>
          </a:solidFill>
        </p:spPr>
        <p:txBody>
          <a:bodyPr vert="horz" wrap="square" lIns="0" tIns="0" rIns="0" bIns="0" rtlCol="0" anchor="t" anchorCtr="0">
            <a:noAutofit/>
          </a:bodyPr>
          <a:lstStyle/>
          <a:p>
            <a:r>
              <a:rPr lang="en-GB" sz="1300" b="1" dirty="0" err="1">
                <a:solidFill>
                  <a:srgbClr val="00007F"/>
                </a:solidFill>
                <a:latin typeface="Consolas" panose="020B0609020204030204" pitchFamily="49" charset="0"/>
              </a:rPr>
              <a:t>fn</a:t>
            </a:r>
            <a:r>
              <a:rPr lang="en-GB" sz="1300" b="0" dirty="0">
                <a:solidFill>
                  <a:srgbClr val="808080"/>
                </a:solidFill>
                <a:latin typeface="Consolas" panose="020B0609020204030204" pitchFamily="49" charset="0"/>
              </a:rPr>
              <a:t> </a:t>
            </a:r>
            <a:r>
              <a:rPr lang="en-GB" sz="1300" b="0" dirty="0">
                <a:solidFill>
                  <a:srgbClr val="000000"/>
                </a:solidFill>
                <a:latin typeface="Consolas" panose="020B0609020204030204" pitchFamily="49" charset="0"/>
              </a:rPr>
              <a:t>main</a:t>
            </a:r>
            <a:r>
              <a:rPr lang="en-GB" sz="1300" b="1" dirty="0">
                <a:solidFill>
                  <a:srgbClr val="000000"/>
                </a:solidFill>
                <a:latin typeface="Consolas" panose="020B0609020204030204" pitchFamily="49" charset="0"/>
              </a:rPr>
              <a:t>()</a:t>
            </a:r>
            <a:r>
              <a:rPr lang="en-GB" sz="1300" b="0" dirty="0">
                <a:solidFill>
                  <a:srgbClr val="808080"/>
                </a:solidFill>
                <a:latin typeface="Consolas" panose="020B0609020204030204" pitchFamily="49" charset="0"/>
              </a:rPr>
              <a:t> </a:t>
            </a:r>
            <a:r>
              <a:rPr lang="en-GB" sz="1300" b="1" dirty="0">
                <a:solidFill>
                  <a:srgbClr val="000000"/>
                </a:solidFill>
                <a:latin typeface="Consolas" panose="020B0609020204030204" pitchFamily="49" charset="0"/>
              </a:rPr>
              <a:t>{</a:t>
            </a:r>
            <a:endParaRPr lang="en-GB" sz="1300" b="0" dirty="0">
              <a:solidFill>
                <a:srgbClr val="808080"/>
              </a:solidFill>
              <a:latin typeface="Consolas" panose="020B0609020204030204" pitchFamily="49" charset="0"/>
            </a:endParaRPr>
          </a:p>
          <a:p>
            <a:r>
              <a:rPr lang="en-GB" sz="1300" b="0" dirty="0">
                <a:solidFill>
                  <a:srgbClr val="808080"/>
                </a:solidFill>
                <a:latin typeface="Consolas" panose="020B0609020204030204" pitchFamily="49" charset="0"/>
              </a:rPr>
              <a:t>   </a:t>
            </a:r>
            <a:r>
              <a:rPr lang="en-GB" sz="1300" b="1" dirty="0">
                <a:solidFill>
                  <a:srgbClr val="00007F"/>
                </a:solidFill>
                <a:latin typeface="Consolas" panose="020B0609020204030204" pitchFamily="49" charset="0"/>
              </a:rPr>
              <a:t>let</a:t>
            </a:r>
            <a:r>
              <a:rPr lang="en-GB" sz="1300" b="0" dirty="0">
                <a:solidFill>
                  <a:srgbClr val="808080"/>
                </a:solidFill>
                <a:latin typeface="Consolas" panose="020B0609020204030204" pitchFamily="49" charset="0"/>
              </a:rPr>
              <a:t> </a:t>
            </a:r>
            <a:r>
              <a:rPr lang="en-GB" sz="1300" b="0" dirty="0" err="1">
                <a:solidFill>
                  <a:srgbClr val="000000"/>
                </a:solidFill>
                <a:latin typeface="Consolas" panose="020B0609020204030204" pitchFamily="49" charset="0"/>
              </a:rPr>
              <a:t>install_option</a:t>
            </a:r>
            <a:r>
              <a:rPr lang="en-GB" sz="1300" b="0" dirty="0">
                <a:solidFill>
                  <a:srgbClr val="808080"/>
                </a:solidFill>
                <a:latin typeface="Consolas" panose="020B0609020204030204" pitchFamily="49" charset="0"/>
              </a:rPr>
              <a:t> </a:t>
            </a:r>
            <a:r>
              <a:rPr lang="en-GB" sz="1300" b="1" dirty="0">
                <a:solidFill>
                  <a:srgbClr val="000000"/>
                </a:solidFill>
                <a:latin typeface="Consolas" panose="020B0609020204030204" pitchFamily="49" charset="0"/>
              </a:rPr>
              <a:t>=</a:t>
            </a:r>
            <a:r>
              <a:rPr lang="en-GB" sz="1300" b="0" dirty="0">
                <a:solidFill>
                  <a:srgbClr val="808080"/>
                </a:solidFill>
                <a:latin typeface="Consolas" panose="020B0609020204030204" pitchFamily="49" charset="0"/>
              </a:rPr>
              <a:t> </a:t>
            </a:r>
            <a:r>
              <a:rPr lang="en-GB" sz="1300" b="0" dirty="0">
                <a:solidFill>
                  <a:srgbClr val="007F7F"/>
                </a:solidFill>
                <a:latin typeface="Consolas" panose="020B0609020204030204" pitchFamily="49" charset="0"/>
              </a:rPr>
              <a:t>3</a:t>
            </a:r>
            <a:r>
              <a:rPr lang="en-GB" sz="1300" b="1" dirty="0">
                <a:solidFill>
                  <a:srgbClr val="000000"/>
                </a:solidFill>
                <a:latin typeface="Consolas" panose="020B0609020204030204" pitchFamily="49" charset="0"/>
              </a:rPr>
              <a:t>;</a:t>
            </a:r>
            <a:endParaRPr lang="en-GB" sz="1300" b="0" dirty="0">
              <a:solidFill>
                <a:srgbClr val="808080"/>
              </a:solidFill>
              <a:latin typeface="Consolas" panose="020B0609020204030204" pitchFamily="49" charset="0"/>
            </a:endParaRPr>
          </a:p>
          <a:p>
            <a:r>
              <a:rPr lang="en-GB" sz="1300" b="0" dirty="0">
                <a:solidFill>
                  <a:srgbClr val="808080"/>
                </a:solidFill>
                <a:latin typeface="Consolas" panose="020B0609020204030204" pitchFamily="49" charset="0"/>
              </a:rPr>
              <a:t>   </a:t>
            </a:r>
          </a:p>
          <a:p>
            <a:r>
              <a:rPr lang="en-GB" sz="1300" b="0" dirty="0">
                <a:solidFill>
                  <a:srgbClr val="808080"/>
                </a:solidFill>
                <a:latin typeface="Consolas" panose="020B0609020204030204" pitchFamily="49" charset="0"/>
              </a:rPr>
              <a:t>   </a:t>
            </a:r>
            <a:r>
              <a:rPr lang="en-GB" sz="1300" b="1" dirty="0">
                <a:solidFill>
                  <a:srgbClr val="00007F"/>
                </a:solidFill>
                <a:latin typeface="Consolas" panose="020B0609020204030204" pitchFamily="49" charset="0"/>
              </a:rPr>
              <a:t>if</a:t>
            </a:r>
            <a:r>
              <a:rPr lang="en-GB" sz="1300" b="0" dirty="0">
                <a:solidFill>
                  <a:srgbClr val="808080"/>
                </a:solidFill>
                <a:latin typeface="Consolas" panose="020B0609020204030204" pitchFamily="49" charset="0"/>
              </a:rPr>
              <a:t> </a:t>
            </a:r>
            <a:r>
              <a:rPr lang="en-GB" sz="1300" b="0" dirty="0" err="1">
                <a:solidFill>
                  <a:srgbClr val="000000"/>
                </a:solidFill>
                <a:latin typeface="Consolas" panose="020B0609020204030204" pitchFamily="49" charset="0"/>
              </a:rPr>
              <a:t>install_option</a:t>
            </a:r>
            <a:r>
              <a:rPr lang="en-GB" sz="1300" b="0" dirty="0">
                <a:solidFill>
                  <a:srgbClr val="808080"/>
                </a:solidFill>
                <a:latin typeface="Consolas" panose="020B0609020204030204" pitchFamily="49" charset="0"/>
              </a:rPr>
              <a:t> </a:t>
            </a:r>
            <a:r>
              <a:rPr lang="en-GB" sz="1300" b="1" dirty="0">
                <a:solidFill>
                  <a:srgbClr val="000000"/>
                </a:solidFill>
                <a:latin typeface="Consolas" panose="020B0609020204030204" pitchFamily="49" charset="0"/>
              </a:rPr>
              <a:t>==</a:t>
            </a:r>
            <a:r>
              <a:rPr lang="en-GB" sz="1300" b="0" dirty="0">
                <a:solidFill>
                  <a:srgbClr val="808080"/>
                </a:solidFill>
                <a:latin typeface="Consolas" panose="020B0609020204030204" pitchFamily="49" charset="0"/>
              </a:rPr>
              <a:t> </a:t>
            </a:r>
            <a:r>
              <a:rPr lang="en-GB" sz="1300" b="0" dirty="0">
                <a:solidFill>
                  <a:srgbClr val="007F7F"/>
                </a:solidFill>
                <a:latin typeface="Consolas" panose="020B0609020204030204" pitchFamily="49" charset="0"/>
              </a:rPr>
              <a:t>1</a:t>
            </a:r>
            <a:r>
              <a:rPr lang="en-GB" sz="1300" b="0" dirty="0">
                <a:solidFill>
                  <a:srgbClr val="808080"/>
                </a:solidFill>
                <a:latin typeface="Consolas" panose="020B0609020204030204" pitchFamily="49" charset="0"/>
              </a:rPr>
              <a:t> </a:t>
            </a:r>
            <a:r>
              <a:rPr lang="en-GB" sz="1300" b="1" dirty="0">
                <a:solidFill>
                  <a:srgbClr val="000000"/>
                </a:solidFill>
                <a:latin typeface="Consolas" panose="020B0609020204030204" pitchFamily="49" charset="0"/>
              </a:rPr>
              <a:t>{</a:t>
            </a:r>
            <a:endParaRPr lang="en-GB" sz="1300" b="0" dirty="0">
              <a:solidFill>
                <a:srgbClr val="808080"/>
              </a:solidFill>
              <a:latin typeface="Consolas" panose="020B0609020204030204" pitchFamily="49" charset="0"/>
            </a:endParaRPr>
          </a:p>
          <a:p>
            <a:r>
              <a:rPr lang="en-GB" sz="1300" b="0" dirty="0">
                <a:solidFill>
                  <a:srgbClr val="808080"/>
                </a:solidFill>
                <a:latin typeface="Consolas" panose="020B0609020204030204" pitchFamily="49" charset="0"/>
              </a:rPr>
              <a:t>       </a:t>
            </a:r>
            <a:r>
              <a:rPr lang="en-GB" sz="1300" b="0" dirty="0" err="1">
                <a:solidFill>
                  <a:srgbClr val="00B050"/>
                </a:solidFill>
                <a:latin typeface="Consolas" panose="020B0609020204030204" pitchFamily="49" charset="0"/>
              </a:rPr>
              <a:t>println</a:t>
            </a:r>
            <a:r>
              <a:rPr lang="en-GB" sz="1300" b="0" dirty="0">
                <a:solidFill>
                  <a:srgbClr val="00B050"/>
                </a:solidFill>
                <a:latin typeface="Consolas" panose="020B0609020204030204" pitchFamily="49" charset="0"/>
              </a:rPr>
              <a:t>!</a:t>
            </a:r>
            <a:r>
              <a:rPr lang="en-GB" sz="1300" b="1" dirty="0">
                <a:solidFill>
                  <a:srgbClr val="000000"/>
                </a:solidFill>
                <a:latin typeface="Consolas" panose="020B0609020204030204" pitchFamily="49" charset="0"/>
              </a:rPr>
              <a:t>(</a:t>
            </a:r>
            <a:r>
              <a:rPr lang="en-GB" sz="1300" b="0" dirty="0">
                <a:solidFill>
                  <a:srgbClr val="7F007F"/>
                </a:solidFill>
                <a:latin typeface="Consolas" panose="020B0609020204030204" pitchFamily="49" charset="0"/>
              </a:rPr>
              <a:t>"Windows 8 selected"</a:t>
            </a:r>
            <a:r>
              <a:rPr lang="en-GB" sz="1300" b="1" dirty="0">
                <a:solidFill>
                  <a:srgbClr val="000000"/>
                </a:solidFill>
                <a:latin typeface="Consolas" panose="020B0609020204030204" pitchFamily="49" charset="0"/>
              </a:rPr>
              <a:t>);</a:t>
            </a:r>
            <a:endParaRPr lang="en-GB" sz="1300" b="0" dirty="0">
              <a:solidFill>
                <a:srgbClr val="808080"/>
              </a:solidFill>
              <a:latin typeface="Consolas" panose="020B0609020204030204" pitchFamily="49" charset="0"/>
            </a:endParaRPr>
          </a:p>
          <a:p>
            <a:r>
              <a:rPr lang="en-GB" sz="1300" b="0" dirty="0">
                <a:solidFill>
                  <a:srgbClr val="808080"/>
                </a:solidFill>
                <a:latin typeface="Consolas" panose="020B0609020204030204" pitchFamily="49" charset="0"/>
              </a:rPr>
              <a:t>   </a:t>
            </a:r>
            <a:r>
              <a:rPr lang="en-GB" sz="1300" b="1" dirty="0">
                <a:solidFill>
                  <a:srgbClr val="000000"/>
                </a:solidFill>
                <a:latin typeface="Consolas" panose="020B0609020204030204" pitchFamily="49" charset="0"/>
              </a:rPr>
              <a:t>}</a:t>
            </a:r>
            <a:r>
              <a:rPr lang="en-GB" sz="1300" b="0" dirty="0">
                <a:solidFill>
                  <a:srgbClr val="808080"/>
                </a:solidFill>
                <a:latin typeface="Consolas" panose="020B0609020204030204" pitchFamily="49" charset="0"/>
              </a:rPr>
              <a:t> </a:t>
            </a:r>
            <a:r>
              <a:rPr lang="en-GB" sz="1300" b="1" dirty="0">
                <a:solidFill>
                  <a:srgbClr val="00007F"/>
                </a:solidFill>
                <a:latin typeface="Consolas" panose="020B0609020204030204" pitchFamily="49" charset="0"/>
              </a:rPr>
              <a:t>else</a:t>
            </a:r>
            <a:r>
              <a:rPr lang="en-GB" sz="1300" b="0" dirty="0">
                <a:solidFill>
                  <a:srgbClr val="808080"/>
                </a:solidFill>
                <a:latin typeface="Consolas" panose="020B0609020204030204" pitchFamily="49" charset="0"/>
              </a:rPr>
              <a:t> </a:t>
            </a:r>
            <a:r>
              <a:rPr lang="en-GB" sz="1300" b="1" dirty="0">
                <a:solidFill>
                  <a:srgbClr val="00007F"/>
                </a:solidFill>
                <a:latin typeface="Consolas" panose="020B0609020204030204" pitchFamily="49" charset="0"/>
              </a:rPr>
              <a:t>if</a:t>
            </a:r>
            <a:r>
              <a:rPr lang="en-GB" sz="1300" b="0" dirty="0">
                <a:solidFill>
                  <a:srgbClr val="808080"/>
                </a:solidFill>
                <a:latin typeface="Consolas" panose="020B0609020204030204" pitchFamily="49" charset="0"/>
              </a:rPr>
              <a:t> </a:t>
            </a:r>
            <a:r>
              <a:rPr lang="en-GB" sz="1300" b="0" dirty="0" err="1">
                <a:solidFill>
                  <a:srgbClr val="000000"/>
                </a:solidFill>
                <a:latin typeface="Consolas" panose="020B0609020204030204" pitchFamily="49" charset="0"/>
              </a:rPr>
              <a:t>install_option</a:t>
            </a:r>
            <a:r>
              <a:rPr lang="en-GB" sz="1300" b="0" dirty="0">
                <a:solidFill>
                  <a:srgbClr val="808080"/>
                </a:solidFill>
                <a:latin typeface="Consolas" panose="020B0609020204030204" pitchFamily="49" charset="0"/>
              </a:rPr>
              <a:t> </a:t>
            </a:r>
            <a:r>
              <a:rPr lang="en-GB" sz="1300" b="1" dirty="0">
                <a:solidFill>
                  <a:srgbClr val="000000"/>
                </a:solidFill>
                <a:latin typeface="Consolas" panose="020B0609020204030204" pitchFamily="49" charset="0"/>
              </a:rPr>
              <a:t>==</a:t>
            </a:r>
            <a:r>
              <a:rPr lang="en-GB" sz="1300" b="0" dirty="0">
                <a:solidFill>
                  <a:srgbClr val="808080"/>
                </a:solidFill>
                <a:latin typeface="Consolas" panose="020B0609020204030204" pitchFamily="49" charset="0"/>
              </a:rPr>
              <a:t> </a:t>
            </a:r>
            <a:r>
              <a:rPr lang="en-GB" sz="1300" b="0" dirty="0">
                <a:solidFill>
                  <a:srgbClr val="007F7F"/>
                </a:solidFill>
                <a:latin typeface="Consolas" panose="020B0609020204030204" pitchFamily="49" charset="0"/>
              </a:rPr>
              <a:t>2</a:t>
            </a:r>
            <a:r>
              <a:rPr lang="en-GB" sz="1300" b="0" dirty="0">
                <a:solidFill>
                  <a:srgbClr val="808080"/>
                </a:solidFill>
                <a:latin typeface="Consolas" panose="020B0609020204030204" pitchFamily="49" charset="0"/>
              </a:rPr>
              <a:t> </a:t>
            </a:r>
            <a:r>
              <a:rPr lang="en-GB" sz="1300" b="1" dirty="0">
                <a:solidFill>
                  <a:srgbClr val="000000"/>
                </a:solidFill>
                <a:latin typeface="Consolas" panose="020B0609020204030204" pitchFamily="49" charset="0"/>
              </a:rPr>
              <a:t>{</a:t>
            </a:r>
            <a:endParaRPr lang="en-GB" sz="1300" dirty="0">
              <a:solidFill>
                <a:srgbClr val="808080"/>
              </a:solidFill>
              <a:latin typeface="Consolas" panose="020B0609020204030204" pitchFamily="49" charset="0"/>
            </a:endParaRPr>
          </a:p>
          <a:p>
            <a:r>
              <a:rPr lang="en-GB" sz="1300" b="0" dirty="0">
                <a:solidFill>
                  <a:srgbClr val="808080"/>
                </a:solidFill>
                <a:latin typeface="Consolas" panose="020B0609020204030204" pitchFamily="49" charset="0"/>
              </a:rPr>
              <a:t>       </a:t>
            </a:r>
            <a:r>
              <a:rPr lang="en-GB" sz="1300" b="0" dirty="0" err="1">
                <a:solidFill>
                  <a:srgbClr val="00B050"/>
                </a:solidFill>
                <a:latin typeface="Consolas" panose="020B0609020204030204" pitchFamily="49" charset="0"/>
              </a:rPr>
              <a:t>println</a:t>
            </a:r>
            <a:r>
              <a:rPr lang="en-GB" sz="1300" b="0" dirty="0">
                <a:solidFill>
                  <a:srgbClr val="7F7F00"/>
                </a:solidFill>
                <a:latin typeface="Consolas" panose="020B0609020204030204" pitchFamily="49" charset="0"/>
              </a:rPr>
              <a:t>!</a:t>
            </a:r>
            <a:r>
              <a:rPr lang="en-GB" sz="1300" b="1" dirty="0">
                <a:solidFill>
                  <a:srgbClr val="000000"/>
                </a:solidFill>
                <a:latin typeface="Consolas" panose="020B0609020204030204" pitchFamily="49" charset="0"/>
              </a:rPr>
              <a:t>(</a:t>
            </a:r>
            <a:r>
              <a:rPr lang="en-GB" sz="1300" b="0" dirty="0">
                <a:solidFill>
                  <a:srgbClr val="7F007F"/>
                </a:solidFill>
                <a:latin typeface="Consolas" panose="020B0609020204030204" pitchFamily="49" charset="0"/>
              </a:rPr>
              <a:t>"Windows 10 selected"</a:t>
            </a:r>
            <a:r>
              <a:rPr lang="en-GB" sz="1300" b="1" dirty="0">
                <a:solidFill>
                  <a:srgbClr val="000000"/>
                </a:solidFill>
                <a:latin typeface="Consolas" panose="020B0609020204030204" pitchFamily="49" charset="0"/>
              </a:rPr>
              <a:t>);</a:t>
            </a:r>
            <a:endParaRPr lang="en-GB" sz="1300" b="0" dirty="0">
              <a:solidFill>
                <a:srgbClr val="808080"/>
              </a:solidFill>
              <a:latin typeface="Consolas" panose="020B0609020204030204" pitchFamily="49" charset="0"/>
            </a:endParaRPr>
          </a:p>
          <a:p>
            <a:r>
              <a:rPr lang="en-GB" sz="1300" b="0" dirty="0">
                <a:solidFill>
                  <a:srgbClr val="808080"/>
                </a:solidFill>
                <a:latin typeface="Consolas" panose="020B0609020204030204" pitchFamily="49" charset="0"/>
              </a:rPr>
              <a:t>   </a:t>
            </a:r>
            <a:r>
              <a:rPr lang="en-GB" sz="1300" b="1" dirty="0">
                <a:solidFill>
                  <a:srgbClr val="000000"/>
                </a:solidFill>
                <a:latin typeface="Consolas" panose="020B0609020204030204" pitchFamily="49" charset="0"/>
              </a:rPr>
              <a:t>}</a:t>
            </a:r>
            <a:r>
              <a:rPr lang="en-GB" sz="1300" b="0" dirty="0">
                <a:solidFill>
                  <a:srgbClr val="808080"/>
                </a:solidFill>
                <a:latin typeface="Consolas" panose="020B0609020204030204" pitchFamily="49" charset="0"/>
              </a:rPr>
              <a:t> </a:t>
            </a:r>
            <a:r>
              <a:rPr lang="en-GB" sz="1300" b="1" dirty="0">
                <a:solidFill>
                  <a:srgbClr val="00007F"/>
                </a:solidFill>
                <a:latin typeface="Consolas" panose="020B0609020204030204" pitchFamily="49" charset="0"/>
              </a:rPr>
              <a:t>else</a:t>
            </a:r>
            <a:r>
              <a:rPr lang="en-GB" sz="1300" b="0" dirty="0">
                <a:solidFill>
                  <a:srgbClr val="808080"/>
                </a:solidFill>
                <a:latin typeface="Consolas" panose="020B0609020204030204" pitchFamily="49" charset="0"/>
              </a:rPr>
              <a:t> </a:t>
            </a:r>
            <a:r>
              <a:rPr lang="en-GB" sz="1300" b="1" dirty="0">
                <a:solidFill>
                  <a:srgbClr val="000000"/>
                </a:solidFill>
                <a:latin typeface="Consolas" panose="020B0609020204030204" pitchFamily="49" charset="0"/>
              </a:rPr>
              <a:t>{</a:t>
            </a:r>
            <a:endParaRPr lang="en-GB" sz="1300" b="0" dirty="0">
              <a:solidFill>
                <a:srgbClr val="808080"/>
              </a:solidFill>
              <a:latin typeface="Consolas" panose="020B0609020204030204" pitchFamily="49" charset="0"/>
            </a:endParaRPr>
          </a:p>
          <a:p>
            <a:r>
              <a:rPr lang="en-GB" sz="1300" b="0" dirty="0">
                <a:solidFill>
                  <a:srgbClr val="808080"/>
                </a:solidFill>
                <a:latin typeface="Consolas" panose="020B0609020204030204" pitchFamily="49" charset="0"/>
              </a:rPr>
              <a:t>       </a:t>
            </a:r>
            <a:r>
              <a:rPr lang="en-GB" sz="1300" b="0" dirty="0" err="1">
                <a:solidFill>
                  <a:srgbClr val="00B050"/>
                </a:solidFill>
                <a:latin typeface="Consolas" panose="020B0609020204030204" pitchFamily="49" charset="0"/>
              </a:rPr>
              <a:t>println</a:t>
            </a:r>
            <a:r>
              <a:rPr lang="en-GB" sz="1300" b="0" dirty="0">
                <a:solidFill>
                  <a:srgbClr val="00B050"/>
                </a:solidFill>
                <a:latin typeface="Consolas" panose="020B0609020204030204" pitchFamily="49" charset="0"/>
              </a:rPr>
              <a:t>!</a:t>
            </a:r>
            <a:r>
              <a:rPr lang="en-GB" sz="1300" b="1" dirty="0">
                <a:solidFill>
                  <a:srgbClr val="000000"/>
                </a:solidFill>
                <a:latin typeface="Consolas" panose="020B0609020204030204" pitchFamily="49" charset="0"/>
              </a:rPr>
              <a:t>(</a:t>
            </a:r>
            <a:r>
              <a:rPr lang="en-GB" sz="1300" b="0" dirty="0">
                <a:solidFill>
                  <a:srgbClr val="7F007F"/>
                </a:solidFill>
                <a:latin typeface="Consolas" panose="020B0609020204030204" pitchFamily="49" charset="0"/>
              </a:rPr>
              <a:t>"Windows 11 selected"</a:t>
            </a:r>
            <a:r>
              <a:rPr lang="en-GB" sz="1300" b="1" dirty="0">
                <a:solidFill>
                  <a:srgbClr val="000000"/>
                </a:solidFill>
                <a:latin typeface="Consolas" panose="020B0609020204030204" pitchFamily="49" charset="0"/>
              </a:rPr>
              <a:t>);</a:t>
            </a:r>
            <a:r>
              <a:rPr lang="en-GB" sz="1300" dirty="0">
                <a:solidFill>
                  <a:srgbClr val="808080"/>
                </a:solidFill>
                <a:latin typeface="Consolas" panose="020B0609020204030204" pitchFamily="49" charset="0"/>
              </a:rPr>
              <a:t> </a:t>
            </a:r>
          </a:p>
          <a:p>
            <a:r>
              <a:rPr lang="en-GB" sz="1300" b="1" dirty="0">
                <a:solidFill>
                  <a:srgbClr val="808080"/>
                </a:solidFill>
                <a:latin typeface="Consolas" panose="020B0609020204030204" pitchFamily="49" charset="0"/>
              </a:rPr>
              <a:t>   </a:t>
            </a:r>
            <a:r>
              <a:rPr lang="en-GB" sz="1300" b="1" dirty="0">
                <a:solidFill>
                  <a:srgbClr val="000000"/>
                </a:solidFill>
                <a:latin typeface="Consolas" panose="020B0609020204030204" pitchFamily="49" charset="0"/>
              </a:rPr>
              <a:t>}</a:t>
            </a:r>
            <a:endParaRPr lang="en-GB" sz="1300" b="0" dirty="0">
              <a:solidFill>
                <a:srgbClr val="808080"/>
              </a:solidFill>
              <a:latin typeface="Consolas" panose="020B0609020204030204" pitchFamily="49" charset="0"/>
            </a:endParaRPr>
          </a:p>
          <a:p>
            <a:r>
              <a:rPr lang="en-GB" sz="1300" b="1" dirty="0">
                <a:solidFill>
                  <a:srgbClr val="000000"/>
                </a:solidFill>
                <a:latin typeface="Consolas" panose="020B0609020204030204" pitchFamily="49" charset="0"/>
              </a:rPr>
              <a:t>}</a:t>
            </a:r>
            <a:endParaRPr lang="en-GB" sz="1300" dirty="0">
              <a:latin typeface="Consolas" panose="020B0609020204030204" pitchFamily="49" charset="0"/>
            </a:endParaRPr>
          </a:p>
        </p:txBody>
      </p:sp>
      <p:pic>
        <p:nvPicPr>
          <p:cNvPr id="11" name="Picture 2" descr="logo">
            <a:extLst>
              <a:ext uri="{FF2B5EF4-FFF2-40B4-BE49-F238E27FC236}">
                <a16:creationId xmlns:a16="http://schemas.microsoft.com/office/drawing/2014/main" id="{CA2252F1-7299-4F38-BF52-470CAF17B1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04645" y="4264679"/>
            <a:ext cx="441370" cy="44137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488E684-CFC7-4350-B368-1204F6E8B124}"/>
              </a:ext>
            </a:extLst>
          </p:cNvPr>
          <p:cNvSpPr txBox="1"/>
          <p:nvPr/>
        </p:nvSpPr>
        <p:spPr>
          <a:xfrm>
            <a:off x="8623464" y="6389187"/>
            <a:ext cx="2472431" cy="307777"/>
          </a:xfrm>
          <a:prstGeom prst="rect">
            <a:avLst/>
          </a:prstGeom>
          <a:solidFill>
            <a:srgbClr val="000000"/>
          </a:solidFill>
        </p:spPr>
        <p:txBody>
          <a:bodyPr wrap="square">
            <a:spAutoFit/>
          </a:bodyPr>
          <a:lstStyle/>
          <a:p>
            <a:r>
              <a:rPr lang="en-GB" sz="1400" b="0" dirty="0">
                <a:solidFill>
                  <a:schemeClr val="bg1"/>
                </a:solidFill>
                <a:latin typeface="Consolas" panose="020B0609020204030204" pitchFamily="49" charset="0"/>
              </a:rPr>
              <a:t>Windows 11 selected</a:t>
            </a:r>
            <a:endParaRPr lang="en-GB" sz="1400" dirty="0">
              <a:solidFill>
                <a:schemeClr val="bg1"/>
              </a:solidFill>
              <a:latin typeface="Consolas" panose="020B0609020204030204" pitchFamily="49" charset="0"/>
            </a:endParaRPr>
          </a:p>
        </p:txBody>
      </p:sp>
      <p:sp>
        <p:nvSpPr>
          <p:cNvPr id="13" name="TextBox 12">
            <a:extLst>
              <a:ext uri="{FF2B5EF4-FFF2-40B4-BE49-F238E27FC236}">
                <a16:creationId xmlns:a16="http://schemas.microsoft.com/office/drawing/2014/main" id="{AED1DFDC-1C76-4075-85C7-09DD061E1C8D}"/>
              </a:ext>
            </a:extLst>
          </p:cNvPr>
          <p:cNvSpPr txBox="1"/>
          <p:nvPr/>
        </p:nvSpPr>
        <p:spPr>
          <a:xfrm>
            <a:off x="7415929" y="6389188"/>
            <a:ext cx="1152171" cy="307777"/>
          </a:xfrm>
          <a:prstGeom prst="rect">
            <a:avLst/>
          </a:prstGeom>
          <a:solidFill>
            <a:srgbClr val="00B050"/>
          </a:solidFill>
        </p:spPr>
        <p:txBody>
          <a:bodyPr wrap="square" anchor="ctr">
            <a:noAutofit/>
          </a:bodyPr>
          <a:lstStyle/>
          <a:p>
            <a:pPr algn="ctr"/>
            <a:r>
              <a:rPr lang="en-GB" dirty="0">
                <a:solidFill>
                  <a:schemeClr val="bg1"/>
                </a:solidFill>
              </a:rPr>
              <a:t>STDOUT</a:t>
            </a:r>
          </a:p>
        </p:txBody>
      </p:sp>
      <p:sp>
        <p:nvSpPr>
          <p:cNvPr id="14" name="TextBox 13">
            <a:extLst>
              <a:ext uri="{FF2B5EF4-FFF2-40B4-BE49-F238E27FC236}">
                <a16:creationId xmlns:a16="http://schemas.microsoft.com/office/drawing/2014/main" id="{655BA11C-26A4-4641-843E-CF0D1BCB0EB3}"/>
              </a:ext>
            </a:extLst>
          </p:cNvPr>
          <p:cNvSpPr txBox="1"/>
          <p:nvPr/>
        </p:nvSpPr>
        <p:spPr>
          <a:xfrm>
            <a:off x="8607248" y="3792489"/>
            <a:ext cx="2472431" cy="307777"/>
          </a:xfrm>
          <a:prstGeom prst="rect">
            <a:avLst/>
          </a:prstGeom>
          <a:solidFill>
            <a:srgbClr val="000000"/>
          </a:solidFill>
        </p:spPr>
        <p:txBody>
          <a:bodyPr wrap="square">
            <a:spAutoFit/>
          </a:bodyPr>
          <a:lstStyle/>
          <a:p>
            <a:r>
              <a:rPr lang="en-GB" sz="1400" b="0" dirty="0">
                <a:solidFill>
                  <a:schemeClr val="bg1"/>
                </a:solidFill>
                <a:latin typeface="Consolas" panose="020B0609020204030204" pitchFamily="49" charset="0"/>
              </a:rPr>
              <a:t>Windows 11 selected</a:t>
            </a:r>
            <a:endParaRPr lang="en-GB" sz="1400" dirty="0">
              <a:solidFill>
                <a:schemeClr val="bg1"/>
              </a:solidFill>
              <a:latin typeface="Consolas" panose="020B0609020204030204" pitchFamily="49" charset="0"/>
            </a:endParaRPr>
          </a:p>
        </p:txBody>
      </p:sp>
      <p:sp>
        <p:nvSpPr>
          <p:cNvPr id="15" name="TextBox 14">
            <a:extLst>
              <a:ext uri="{FF2B5EF4-FFF2-40B4-BE49-F238E27FC236}">
                <a16:creationId xmlns:a16="http://schemas.microsoft.com/office/drawing/2014/main" id="{2704A1E8-1D77-40A2-80A5-B941721BE659}"/>
              </a:ext>
            </a:extLst>
          </p:cNvPr>
          <p:cNvSpPr txBox="1"/>
          <p:nvPr/>
        </p:nvSpPr>
        <p:spPr>
          <a:xfrm>
            <a:off x="7415102" y="3792489"/>
            <a:ext cx="1152171" cy="307777"/>
          </a:xfrm>
          <a:prstGeom prst="rect">
            <a:avLst/>
          </a:prstGeom>
          <a:solidFill>
            <a:srgbClr val="00B050"/>
          </a:solidFill>
        </p:spPr>
        <p:txBody>
          <a:bodyPr wrap="square" anchor="ctr">
            <a:noAutofit/>
          </a:bodyPr>
          <a:lstStyle/>
          <a:p>
            <a:pPr algn="ctr"/>
            <a:r>
              <a:rPr lang="en-GB" dirty="0">
                <a:solidFill>
                  <a:schemeClr val="bg1"/>
                </a:solidFill>
              </a:rPr>
              <a:t>STDOUT</a:t>
            </a:r>
          </a:p>
        </p:txBody>
      </p:sp>
    </p:spTree>
    <p:extLst>
      <p:ext uri="{BB962C8B-B14F-4D97-AF65-F5344CB8AC3E}">
        <p14:creationId xmlns:p14="http://schemas.microsoft.com/office/powerpoint/2010/main" val="2275223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BD7502-A409-4FE3-A1A1-5877EE48E275}"/>
              </a:ext>
            </a:extLst>
          </p:cNvPr>
          <p:cNvSpPr>
            <a:spLocks noGrp="1"/>
          </p:cNvSpPr>
          <p:nvPr>
            <p:ph type="body" sz="quarter" idx="10"/>
          </p:nvPr>
        </p:nvSpPr>
        <p:spPr/>
        <p:txBody>
          <a:bodyPr/>
          <a:lstStyle/>
          <a:p>
            <a:r>
              <a:rPr lang="en-GB" sz="4400" cap="none" dirty="0">
                <a:solidFill>
                  <a:srgbClr val="FF0000"/>
                </a:solidFill>
              </a:rPr>
              <a:t>WARNING</a:t>
            </a:r>
            <a:r>
              <a:rPr lang="en-GB" sz="4400" cap="none" dirty="0"/>
              <a:t>: No Conditional Shortcuts!</a:t>
            </a:r>
          </a:p>
        </p:txBody>
      </p:sp>
      <p:sp>
        <p:nvSpPr>
          <p:cNvPr id="3" name="Text Placeholder 2">
            <a:extLst>
              <a:ext uri="{FF2B5EF4-FFF2-40B4-BE49-F238E27FC236}">
                <a16:creationId xmlns:a16="http://schemas.microsoft.com/office/drawing/2014/main" id="{C1EB8096-26D5-435F-9046-3E05F4FCA881}"/>
              </a:ext>
            </a:extLst>
          </p:cNvPr>
          <p:cNvSpPr>
            <a:spLocks noGrp="1"/>
          </p:cNvSpPr>
          <p:nvPr>
            <p:ph type="body" sz="quarter" idx="15"/>
          </p:nvPr>
        </p:nvSpPr>
        <p:spPr>
          <a:xfrm>
            <a:off x="4737100" y="407009"/>
            <a:ext cx="7162800" cy="4094163"/>
          </a:xfrm>
        </p:spPr>
        <p:txBody>
          <a:bodyPr/>
          <a:lstStyle/>
          <a:p>
            <a:r>
              <a:rPr lang="en-GB" b="1" dirty="0"/>
              <a:t>Unlike C where developers tend to use shortcuts in their expressions…</a:t>
            </a:r>
          </a:p>
          <a:p>
            <a:endParaRPr lang="en-GB" b="1" dirty="0"/>
          </a:p>
          <a:p>
            <a:endParaRPr lang="en-GB" b="1" dirty="0"/>
          </a:p>
          <a:p>
            <a:endParaRPr lang="en-GB" b="1" dirty="0"/>
          </a:p>
          <a:p>
            <a:endParaRPr lang="en-GB" b="1" dirty="0"/>
          </a:p>
          <a:p>
            <a:endParaRPr lang="en-GB" b="1" dirty="0"/>
          </a:p>
          <a:p>
            <a:endParaRPr lang="en-GB" b="1" dirty="0"/>
          </a:p>
          <a:p>
            <a:pPr>
              <a:spcAft>
                <a:spcPts val="0"/>
              </a:spcAft>
            </a:pPr>
            <a:endParaRPr lang="en-GB" b="1" dirty="0"/>
          </a:p>
          <a:p>
            <a:r>
              <a:rPr lang="en-GB" b="1" dirty="0"/>
              <a:t>Rust's compiler will complain if you try anything similar...</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b="1" dirty="0"/>
              <a:t>It's demanding "type safe" behaviour – conditions </a:t>
            </a:r>
            <a:r>
              <a:rPr lang="en-GB" b="1" u="sng" dirty="0"/>
              <a:t>must</a:t>
            </a:r>
            <a:r>
              <a:rPr lang="en-GB" b="1" dirty="0"/>
              <a:t> evaluate as a Bool</a:t>
            </a:r>
          </a:p>
        </p:txBody>
      </p:sp>
      <p:sp>
        <p:nvSpPr>
          <p:cNvPr id="4" name="TextBox 3">
            <a:extLst>
              <a:ext uri="{FF2B5EF4-FFF2-40B4-BE49-F238E27FC236}">
                <a16:creationId xmlns:a16="http://schemas.microsoft.com/office/drawing/2014/main" id="{653259EE-D784-4E77-BA20-1E0A0357F47B}"/>
              </a:ext>
            </a:extLst>
          </p:cNvPr>
          <p:cNvSpPr txBox="1"/>
          <p:nvPr/>
        </p:nvSpPr>
        <p:spPr>
          <a:xfrm>
            <a:off x="4737100" y="1145749"/>
            <a:ext cx="5263841" cy="1775251"/>
          </a:xfrm>
          <a:prstGeom prst="rect">
            <a:avLst/>
          </a:prstGeom>
          <a:solidFill>
            <a:schemeClr val="accent6">
              <a:lumMod val="20000"/>
              <a:lumOff val="80000"/>
            </a:schemeClr>
          </a:solidFill>
        </p:spPr>
        <p:txBody>
          <a:bodyPr vert="horz" wrap="square" lIns="0" tIns="0" rIns="0" bIns="0" rtlCol="0" anchor="t" anchorCtr="0">
            <a:normAutofit/>
          </a:bodyPr>
          <a:lstStyle/>
          <a:p>
            <a:pPr algn="l"/>
            <a:r>
              <a:rPr lang="en-US" sz="1400" b="1" dirty="0">
                <a:solidFill>
                  <a:srgbClr val="0000FF"/>
                </a:solidFill>
                <a:latin typeface="Consolas" panose="020B0609020204030204" pitchFamily="49" charset="0"/>
              </a:rPr>
              <a:t> int </a:t>
            </a:r>
            <a:r>
              <a:rPr lang="en-US" sz="1400" dirty="0">
                <a:latin typeface="Consolas" panose="020B0609020204030204" pitchFamily="49" charset="0"/>
              </a:rPr>
              <a:t>result;</a:t>
            </a:r>
          </a:p>
          <a:p>
            <a:pPr algn="l"/>
            <a:endParaRPr lang="en-US" sz="1400" dirty="0">
              <a:latin typeface="Consolas" panose="020B0609020204030204" pitchFamily="49" charset="0"/>
            </a:endParaRPr>
          </a:p>
          <a:p>
            <a:pPr algn="l"/>
            <a:r>
              <a:rPr lang="en-US" sz="1400" dirty="0">
                <a:latin typeface="Consolas" panose="020B0609020204030204" pitchFamily="49" charset="0"/>
              </a:rPr>
              <a:t> result = </a:t>
            </a:r>
            <a:r>
              <a:rPr lang="en-US" sz="1400" dirty="0" err="1">
                <a:latin typeface="Consolas" panose="020B0609020204030204" pitchFamily="49" charset="0"/>
              </a:rPr>
              <a:t>some_func</a:t>
            </a:r>
            <a:r>
              <a:rPr lang="en-US" sz="1400" dirty="0">
                <a:latin typeface="Consolas" panose="020B0609020204030204" pitchFamily="49" charset="0"/>
              </a:rPr>
              <a:t>();</a:t>
            </a:r>
          </a:p>
          <a:p>
            <a:pPr algn="l"/>
            <a:r>
              <a:rPr lang="en-US" sz="1400" dirty="0">
                <a:latin typeface="Consolas" panose="020B0609020204030204" pitchFamily="49" charset="0"/>
              </a:rPr>
              <a:t> </a:t>
            </a:r>
            <a:r>
              <a:rPr lang="en-US" sz="1400" b="1" dirty="0">
                <a:solidFill>
                  <a:srgbClr val="0000FF"/>
                </a:solidFill>
                <a:latin typeface="Consolas" panose="020B0609020204030204" pitchFamily="49" charset="0"/>
              </a:rPr>
              <a:t>if </a:t>
            </a:r>
            <a:r>
              <a:rPr lang="en-US" sz="1400" dirty="0">
                <a:highlight>
                  <a:srgbClr val="FFFF00"/>
                </a:highlight>
                <a:latin typeface="Consolas" panose="020B0609020204030204" pitchFamily="49" charset="0"/>
              </a:rPr>
              <a:t>(result) </a:t>
            </a:r>
            <a:r>
              <a:rPr lang="en-US" sz="1400" dirty="0">
                <a:latin typeface="Consolas" panose="020B0609020204030204" pitchFamily="49" charset="0"/>
              </a:rPr>
              <a:t>{</a:t>
            </a:r>
          </a:p>
          <a:p>
            <a:pPr algn="l"/>
            <a:r>
              <a:rPr lang="en-US" sz="1400" dirty="0">
                <a:latin typeface="Consolas" panose="020B0609020204030204" pitchFamily="49" charset="0"/>
              </a:rPr>
              <a:t>   puts("OK");</a:t>
            </a:r>
          </a:p>
          <a:p>
            <a:pPr algn="l"/>
            <a:r>
              <a:rPr lang="en-US" sz="1400" dirty="0">
                <a:latin typeface="Consolas" panose="020B0609020204030204" pitchFamily="49" charset="0"/>
              </a:rPr>
              <a:t> } </a:t>
            </a:r>
            <a:r>
              <a:rPr lang="en-US" sz="1400" b="1" dirty="0">
                <a:solidFill>
                  <a:srgbClr val="0000FF"/>
                </a:solidFill>
                <a:latin typeface="Consolas" panose="020B0609020204030204" pitchFamily="49" charset="0"/>
              </a:rPr>
              <a:t>else </a:t>
            </a:r>
            <a:r>
              <a:rPr lang="en-US" sz="1400" dirty="0">
                <a:latin typeface="Consolas" panose="020B0609020204030204" pitchFamily="49" charset="0"/>
              </a:rPr>
              <a:t>{</a:t>
            </a:r>
          </a:p>
          <a:p>
            <a:pPr algn="l"/>
            <a:r>
              <a:rPr lang="en-US" sz="1400" dirty="0">
                <a:latin typeface="Consolas" panose="020B0609020204030204" pitchFamily="49" charset="0"/>
              </a:rPr>
              <a:t>   puts("NOT OK");</a:t>
            </a:r>
          </a:p>
          <a:p>
            <a:pPr algn="l"/>
            <a:r>
              <a:rPr lang="en-US" sz="1400" dirty="0">
                <a:latin typeface="Consolas" panose="020B0609020204030204" pitchFamily="49" charset="0"/>
              </a:rPr>
              <a:t> </a:t>
            </a:r>
            <a:r>
              <a:rPr lang="en-US" sz="1600" dirty="0">
                <a:latin typeface="Consolas" panose="020B0609020204030204" pitchFamily="49" charset="0"/>
              </a:rPr>
              <a:t>}</a:t>
            </a:r>
            <a:endParaRPr lang="en-GB" dirty="0">
              <a:latin typeface="Consolas" panose="020B0609020204030204" pitchFamily="49" charset="0"/>
            </a:endParaRPr>
          </a:p>
        </p:txBody>
      </p:sp>
      <p:pic>
        <p:nvPicPr>
          <p:cNvPr id="5" name="Picture 4">
            <a:extLst>
              <a:ext uri="{FF2B5EF4-FFF2-40B4-BE49-F238E27FC236}">
                <a16:creationId xmlns:a16="http://schemas.microsoft.com/office/drawing/2014/main" id="{137576DE-5234-4100-B768-A3C8F14FDC55}"/>
              </a:ext>
            </a:extLst>
          </p:cNvPr>
          <p:cNvPicPr>
            <a:picLocks noChangeAspect="1"/>
          </p:cNvPicPr>
          <p:nvPr/>
        </p:nvPicPr>
        <p:blipFill>
          <a:blip r:embed="rId3"/>
          <a:stretch>
            <a:fillRect/>
          </a:stretch>
        </p:blipFill>
        <p:spPr>
          <a:xfrm>
            <a:off x="10177001" y="1145749"/>
            <a:ext cx="365791" cy="379530"/>
          </a:xfrm>
          <a:prstGeom prst="rect">
            <a:avLst/>
          </a:prstGeom>
        </p:spPr>
      </p:pic>
      <p:sp>
        <p:nvSpPr>
          <p:cNvPr id="10" name="TextBox 9">
            <a:extLst>
              <a:ext uri="{FF2B5EF4-FFF2-40B4-BE49-F238E27FC236}">
                <a16:creationId xmlns:a16="http://schemas.microsoft.com/office/drawing/2014/main" id="{6504FE39-00D8-D831-CCB3-5DCFCB88DAAD}"/>
              </a:ext>
            </a:extLst>
          </p:cNvPr>
          <p:cNvSpPr txBox="1"/>
          <p:nvPr/>
        </p:nvSpPr>
        <p:spPr>
          <a:xfrm>
            <a:off x="4737100" y="4923097"/>
            <a:ext cx="5881271" cy="1274503"/>
          </a:xfrm>
          <a:prstGeom prst="rect">
            <a:avLst/>
          </a:prstGeom>
          <a:solidFill>
            <a:srgbClr val="000000"/>
          </a:solidFill>
        </p:spPr>
        <p:txBody>
          <a:bodyPr vert="horz" wrap="square" lIns="0" tIns="0" rIns="0" bIns="0" rtlCol="0" anchor="t" anchorCtr="0">
            <a:normAutofit fontScale="25000" lnSpcReduction="20000"/>
          </a:bodyPr>
          <a:lstStyle/>
          <a:p>
            <a:pPr>
              <a:lnSpc>
                <a:spcPct val="120000"/>
              </a:lnSpc>
            </a:pPr>
            <a:r>
              <a:rPr lang="en-GB" sz="6400" b="1" dirty="0">
                <a:solidFill>
                  <a:srgbClr val="FF0000"/>
                </a:solidFill>
                <a:latin typeface="Consolas" panose="020B0609020204030204" pitchFamily="49" charset="0"/>
              </a:rPr>
              <a:t>error[E0308]</a:t>
            </a:r>
            <a:r>
              <a:rPr lang="en-GB" sz="6400" b="1" dirty="0">
                <a:solidFill>
                  <a:schemeClr val="bg1"/>
                </a:solidFill>
                <a:latin typeface="Consolas" panose="020B0609020204030204" pitchFamily="49" charset="0"/>
              </a:rPr>
              <a:t>: mismatched types</a:t>
            </a:r>
          </a:p>
          <a:p>
            <a:pPr>
              <a:lnSpc>
                <a:spcPct val="120000"/>
              </a:lnSpc>
            </a:pPr>
            <a:r>
              <a:rPr lang="en-GB" sz="6400" b="1" dirty="0">
                <a:solidFill>
                  <a:schemeClr val="bg1"/>
                </a:solidFill>
                <a:latin typeface="Consolas" panose="020B0609020204030204" pitchFamily="49" charset="0"/>
              </a:rPr>
              <a:t> --&gt; nobool.rs:5:7</a:t>
            </a:r>
          </a:p>
          <a:p>
            <a:pPr>
              <a:lnSpc>
                <a:spcPct val="120000"/>
              </a:lnSpc>
            </a:pPr>
            <a:r>
              <a:rPr lang="en-GB" sz="6400" b="1" dirty="0">
                <a:solidFill>
                  <a:schemeClr val="bg1"/>
                </a:solidFill>
                <a:latin typeface="Consolas" panose="020B0609020204030204" pitchFamily="49" charset="0"/>
              </a:rPr>
              <a:t> </a:t>
            </a:r>
            <a:r>
              <a:rPr lang="en-GB" sz="6400" b="1" dirty="0">
                <a:solidFill>
                  <a:srgbClr val="20D3FF"/>
                </a:solidFill>
                <a:latin typeface="Consolas" panose="020B0609020204030204" pitchFamily="49" charset="0"/>
              </a:rPr>
              <a:t> |5      </a:t>
            </a:r>
            <a:r>
              <a:rPr lang="en-GB" sz="6400" b="1" dirty="0">
                <a:solidFill>
                  <a:schemeClr val="bg1"/>
                </a:solidFill>
                <a:latin typeface="Consolas" panose="020B0609020204030204" pitchFamily="49" charset="0"/>
              </a:rPr>
              <a:t>if result {</a:t>
            </a:r>
          </a:p>
          <a:p>
            <a:pPr>
              <a:lnSpc>
                <a:spcPct val="120000"/>
              </a:lnSpc>
            </a:pPr>
            <a:r>
              <a:rPr lang="en-GB" sz="6400" b="1" dirty="0">
                <a:solidFill>
                  <a:schemeClr val="bg1"/>
                </a:solidFill>
                <a:latin typeface="Consolas" panose="020B0609020204030204" pitchFamily="49" charset="0"/>
              </a:rPr>
              <a:t>  </a:t>
            </a:r>
            <a:r>
              <a:rPr lang="en-GB" sz="6400" b="1" dirty="0">
                <a:solidFill>
                  <a:srgbClr val="20D3FF"/>
                </a:solidFill>
                <a:latin typeface="Consolas" panose="020B0609020204030204" pitchFamily="49" charset="0"/>
              </a:rPr>
              <a:t>|</a:t>
            </a:r>
            <a:r>
              <a:rPr lang="en-GB" sz="6400" b="1" dirty="0">
                <a:solidFill>
                  <a:schemeClr val="bg1"/>
                </a:solidFill>
                <a:latin typeface="Consolas" panose="020B0609020204030204" pitchFamily="49" charset="0"/>
              </a:rPr>
              <a:t>          </a:t>
            </a:r>
            <a:r>
              <a:rPr lang="en-GB" sz="6400" b="1" dirty="0">
                <a:solidFill>
                  <a:srgbClr val="FF0000"/>
                </a:solidFill>
                <a:latin typeface="Consolas" panose="020B0609020204030204" pitchFamily="49" charset="0"/>
              </a:rPr>
              <a:t>^^^^^^ expected `bool`, found integer</a:t>
            </a:r>
          </a:p>
          <a:p>
            <a:pPr>
              <a:lnSpc>
                <a:spcPct val="120000"/>
              </a:lnSpc>
            </a:pPr>
            <a:r>
              <a:rPr lang="en-GB" sz="6400" b="1" dirty="0">
                <a:solidFill>
                  <a:srgbClr val="FF0000"/>
                </a:solidFill>
                <a:latin typeface="Consolas" panose="020B0609020204030204" pitchFamily="49" charset="0"/>
              </a:rPr>
              <a:t>error</a:t>
            </a:r>
            <a:r>
              <a:rPr lang="en-GB" sz="6400" b="1" dirty="0">
                <a:solidFill>
                  <a:schemeClr val="bg1"/>
                </a:solidFill>
                <a:latin typeface="Consolas" panose="020B0609020204030204" pitchFamily="49" charset="0"/>
              </a:rPr>
              <a:t>: aborting due to previous error</a:t>
            </a:r>
            <a:endParaRPr lang="en-GB" dirty="0"/>
          </a:p>
        </p:txBody>
      </p:sp>
      <p:sp>
        <p:nvSpPr>
          <p:cNvPr id="11" name="TextBox 10">
            <a:extLst>
              <a:ext uri="{FF2B5EF4-FFF2-40B4-BE49-F238E27FC236}">
                <a16:creationId xmlns:a16="http://schemas.microsoft.com/office/drawing/2014/main" id="{2103E3FA-3853-ECD5-DB22-2A5266B726BA}"/>
              </a:ext>
            </a:extLst>
          </p:cNvPr>
          <p:cNvSpPr txBox="1"/>
          <p:nvPr/>
        </p:nvSpPr>
        <p:spPr>
          <a:xfrm>
            <a:off x="4737100" y="3657655"/>
            <a:ext cx="5263841" cy="1170920"/>
          </a:xfrm>
          <a:prstGeom prst="rect">
            <a:avLst/>
          </a:prstGeom>
          <a:solidFill>
            <a:schemeClr val="tx1">
              <a:lumMod val="10000"/>
              <a:lumOff val="90000"/>
            </a:schemeClr>
          </a:solidFill>
        </p:spPr>
        <p:txBody>
          <a:bodyPr vert="horz" wrap="square" lIns="0" tIns="0" rIns="0" bIns="0" rtlCol="0" anchor="t" anchorCtr="0">
            <a:noAutofit/>
          </a:bodyPr>
          <a:lstStyle/>
          <a:p>
            <a:r>
              <a:rPr lang="en-GB" sz="1400" b="1" dirty="0">
                <a:solidFill>
                  <a:srgbClr val="00007F"/>
                </a:solidFill>
                <a:latin typeface="Consolas" panose="020B0609020204030204" pitchFamily="49" charset="0"/>
              </a:rPr>
              <a:t>if</a:t>
            </a:r>
            <a:r>
              <a:rPr lang="en-GB" sz="1400" b="0" dirty="0">
                <a:solidFill>
                  <a:srgbClr val="808080"/>
                </a:solidFill>
                <a:latin typeface="Consolas" panose="020B0609020204030204" pitchFamily="49" charset="0"/>
              </a:rPr>
              <a:t> </a:t>
            </a:r>
            <a:r>
              <a:rPr lang="en-GB" sz="1400" b="0" dirty="0">
                <a:solidFill>
                  <a:srgbClr val="000000"/>
                </a:solidFill>
                <a:highlight>
                  <a:srgbClr val="FFFF00"/>
                </a:highlight>
                <a:latin typeface="Consolas" panose="020B0609020204030204" pitchFamily="49" charset="0"/>
              </a:rPr>
              <a:t>result</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0" dirty="0">
                <a:solidFill>
                  <a:srgbClr val="00B050"/>
                </a:solidFill>
                <a:latin typeface="Consolas" panose="020B0609020204030204" pitchFamily="49" charset="0"/>
              </a:rPr>
              <a:t>   </a:t>
            </a:r>
            <a:r>
              <a:rPr lang="en-GB" sz="1400" b="0" dirty="0" err="1">
                <a:solidFill>
                  <a:srgbClr val="00B050"/>
                </a:solidFill>
                <a:latin typeface="Consolas" panose="020B0609020204030204" pitchFamily="49" charset="0"/>
              </a:rPr>
              <a:t>println</a:t>
            </a:r>
            <a:r>
              <a:rPr lang="en-GB" sz="1400" b="0" dirty="0">
                <a:solidFill>
                  <a:srgbClr val="00B050"/>
                </a:solidFill>
                <a:latin typeface="Consolas" panose="020B0609020204030204" pitchFamily="49" charset="0"/>
              </a:rPr>
              <a:t>!</a:t>
            </a:r>
            <a:r>
              <a:rPr lang="en-GB" sz="1400" b="1" dirty="0">
                <a:solidFill>
                  <a:srgbClr val="000000"/>
                </a:solidFill>
                <a:latin typeface="Consolas" panose="020B0609020204030204" pitchFamily="49" charset="0"/>
              </a:rPr>
              <a:t>(</a:t>
            </a:r>
            <a:r>
              <a:rPr lang="en-GB" sz="1400" b="0" dirty="0">
                <a:solidFill>
                  <a:srgbClr val="7F007F"/>
                </a:solidFill>
                <a:latin typeface="Consolas" panose="020B0609020204030204" pitchFamily="49" charset="0"/>
              </a:rPr>
              <a:t>"OK"</a:t>
            </a:r>
            <a:r>
              <a:rPr lang="en-GB" sz="1400" b="1" dirty="0">
                <a:solidFill>
                  <a:srgbClr val="000000"/>
                </a:solidFill>
                <a:latin typeface="Consolas" panose="020B0609020204030204" pitchFamily="49" charset="0"/>
              </a:rPr>
              <a:t>);</a:t>
            </a:r>
          </a:p>
          <a:p>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r>
              <a:rPr lang="en-GB" sz="1400" b="1" dirty="0">
                <a:solidFill>
                  <a:srgbClr val="00007F"/>
                </a:solidFill>
                <a:latin typeface="Consolas" panose="020B0609020204030204" pitchFamily="49" charset="0"/>
              </a:rPr>
              <a:t>else</a:t>
            </a:r>
            <a:r>
              <a:rPr lang="en-GB" sz="1400" b="0" dirty="0">
                <a:solidFill>
                  <a:srgbClr val="808080"/>
                </a:solidFill>
                <a:latin typeface="Consolas" panose="020B0609020204030204" pitchFamily="49" charset="0"/>
              </a:rPr>
              <a:t> </a:t>
            </a:r>
            <a:r>
              <a:rPr lang="en-GB" sz="1400" b="1" dirty="0">
                <a:solidFill>
                  <a:srgbClr val="000000"/>
                </a:solidFill>
                <a:latin typeface="Consolas" panose="020B0609020204030204" pitchFamily="49" charset="0"/>
              </a:rPr>
              <a:t>{</a:t>
            </a:r>
            <a:endParaRPr lang="en-GB" sz="1400" b="0" dirty="0">
              <a:solidFill>
                <a:srgbClr val="808080"/>
              </a:solidFill>
              <a:latin typeface="Consolas" panose="020B0609020204030204" pitchFamily="49" charset="0"/>
            </a:endParaRPr>
          </a:p>
          <a:p>
            <a:r>
              <a:rPr lang="en-GB" sz="1400" b="0" dirty="0">
                <a:solidFill>
                  <a:srgbClr val="808080"/>
                </a:solidFill>
                <a:latin typeface="Consolas" panose="020B0609020204030204" pitchFamily="49" charset="0"/>
              </a:rPr>
              <a:t>   </a:t>
            </a:r>
            <a:r>
              <a:rPr lang="en-GB" sz="1400" b="0" dirty="0" err="1">
                <a:solidFill>
                  <a:srgbClr val="00B050"/>
                </a:solidFill>
                <a:latin typeface="Consolas" panose="020B0609020204030204" pitchFamily="49" charset="0"/>
              </a:rPr>
              <a:t>println</a:t>
            </a:r>
            <a:r>
              <a:rPr lang="en-GB" sz="1400" b="0" dirty="0">
                <a:solidFill>
                  <a:srgbClr val="00B050"/>
                </a:solidFill>
                <a:latin typeface="Consolas" panose="020B0609020204030204" pitchFamily="49" charset="0"/>
              </a:rPr>
              <a:t>!</a:t>
            </a:r>
            <a:r>
              <a:rPr lang="en-GB" sz="1400" b="1" dirty="0">
                <a:solidFill>
                  <a:srgbClr val="000000"/>
                </a:solidFill>
                <a:latin typeface="Consolas" panose="020B0609020204030204" pitchFamily="49" charset="0"/>
              </a:rPr>
              <a:t>(</a:t>
            </a:r>
            <a:r>
              <a:rPr lang="en-GB" sz="1400" b="0" dirty="0">
                <a:solidFill>
                  <a:srgbClr val="7F007F"/>
                </a:solidFill>
                <a:latin typeface="Consolas" panose="020B0609020204030204" pitchFamily="49" charset="0"/>
              </a:rPr>
              <a:t>"NOT OK"</a:t>
            </a:r>
            <a:r>
              <a:rPr lang="en-GB" sz="1400" b="1" dirty="0">
                <a:solidFill>
                  <a:srgbClr val="000000"/>
                </a:solidFill>
                <a:latin typeface="Consolas" panose="020B0609020204030204" pitchFamily="49" charset="0"/>
              </a:rPr>
              <a:t>);</a:t>
            </a:r>
            <a:r>
              <a:rPr lang="en-GB" sz="1400" b="0" dirty="0">
                <a:solidFill>
                  <a:srgbClr val="808080"/>
                </a:solidFill>
                <a:latin typeface="Consolas" panose="020B0609020204030204" pitchFamily="49" charset="0"/>
              </a:rPr>
              <a:t>    </a:t>
            </a:r>
          </a:p>
          <a:p>
            <a:r>
              <a:rPr lang="en-GB" sz="1400" b="1" dirty="0">
                <a:solidFill>
                  <a:srgbClr val="000000"/>
                </a:solidFill>
                <a:latin typeface="Consolas" panose="020B0609020204030204" pitchFamily="49" charset="0"/>
              </a:rPr>
              <a:t>}</a:t>
            </a:r>
            <a:endParaRPr lang="en-GB" sz="1400" b="0" dirty="0">
              <a:solidFill>
                <a:srgbClr val="808080"/>
              </a:solidFill>
              <a:highlight>
                <a:srgbClr val="00FFFF"/>
              </a:highlight>
              <a:latin typeface="Consolas" panose="020B0609020204030204" pitchFamily="49" charset="0"/>
            </a:endParaRPr>
          </a:p>
          <a:p>
            <a:endParaRPr lang="en-GB" sz="1400" b="0" dirty="0">
              <a:solidFill>
                <a:srgbClr val="00B050"/>
              </a:solidFill>
              <a:latin typeface="Consolas" panose="020B0609020204030204" pitchFamily="49" charset="0"/>
            </a:endParaRPr>
          </a:p>
          <a:p>
            <a:r>
              <a:rPr lang="en-GB" sz="1400" b="0" dirty="0">
                <a:solidFill>
                  <a:srgbClr val="00B050"/>
                </a:solidFill>
                <a:latin typeface="Consolas" panose="020B0609020204030204" pitchFamily="49" charset="0"/>
              </a:rPr>
              <a:t>    </a:t>
            </a:r>
            <a:endParaRPr lang="en-GB" sz="1400" b="0" dirty="0">
              <a:solidFill>
                <a:srgbClr val="808080"/>
              </a:solidFill>
              <a:latin typeface="Consolas" panose="020B0609020204030204" pitchFamily="49" charset="0"/>
            </a:endParaRPr>
          </a:p>
          <a:p>
            <a:endParaRPr lang="en-GB" sz="1400" b="0" dirty="0">
              <a:solidFill>
                <a:srgbClr val="808080"/>
              </a:solidFill>
              <a:highlight>
                <a:srgbClr val="FFFFFF"/>
              </a:highlight>
              <a:latin typeface="Courier New" panose="02070309020205020404" pitchFamily="49" charset="0"/>
            </a:endParaRPr>
          </a:p>
        </p:txBody>
      </p:sp>
      <p:pic>
        <p:nvPicPr>
          <p:cNvPr id="12" name="Picture 2" descr="logo">
            <a:extLst>
              <a:ext uri="{FF2B5EF4-FFF2-40B4-BE49-F238E27FC236}">
                <a16:creationId xmlns:a16="http://schemas.microsoft.com/office/drawing/2014/main" id="{580189AA-245B-B031-AB5D-C699FA7E6E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7001" y="3660612"/>
            <a:ext cx="441370" cy="441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1486377"/>
      </p:ext>
    </p:extLst>
  </p:cSld>
  <p:clrMapOvr>
    <a:masterClrMapping/>
  </p:clrMapOvr>
</p:sld>
</file>

<file path=ppt/theme/theme1.xml><?xml version="1.0" encoding="utf-8"?>
<a:theme xmlns:a="http://schemas.openxmlformats.org/drawingml/2006/main" name="Office Them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ndA">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QA - NEW Powerpoint template_v3.0" id="{757C6B63-E14D-49F7-B3A2-1526B7ACA66B}" vid="{484D6699-C988-4F0E-BCF1-0F87882683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QA - NEW Powerpoint template_with instructions</Template>
  <TotalTime>12054</TotalTime>
  <Words>4546</Words>
  <Application>Microsoft Office PowerPoint</Application>
  <PresentationFormat>Widescreen</PresentationFormat>
  <Paragraphs>984</Paragraphs>
  <Slides>30</Slides>
  <Notes>30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-apple-system</vt:lpstr>
      <vt:lpstr>Arial</vt:lpstr>
      <vt:lpstr>Calibri</vt:lpstr>
      <vt:lpstr>Consolas</vt:lpstr>
      <vt:lpstr>Courier New</vt:lpstr>
      <vt:lpstr>Krana Fat B</vt:lpstr>
      <vt:lpstr>Montserrat</vt:lpstr>
      <vt:lpstr>Office Theme</vt:lpstr>
      <vt:lpstr>C to Rust : Chapter 9 Program 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 to Rust Lab #XX</vt:lpstr>
      <vt:lpstr>PowerPoint Presentation</vt:lpstr>
      <vt:lpstr>PowerPoint Presentation</vt:lpstr>
      <vt:lpstr>PowerPoint Presentation</vt:lpstr>
      <vt:lpstr>PowerPoint Presentation</vt:lpstr>
      <vt:lpstr>PowerPoint Presentation</vt:lpstr>
      <vt:lpstr>C to Rust Lab #XX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 to Rust Lab #XX</vt:lpstr>
      <vt:lpstr>PowerPoint Presentation</vt:lpstr>
      <vt:lpstr>Any questions?</vt:lpstr>
      <vt:lpstr>Appendices</vt:lpstr>
      <vt:lpstr>PowerPoint Presentation</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CyberLaunch</dc:title>
  <dc:subject/>
  <dc:creator>Grove, Susan</dc:creator>
  <cp:keywords/>
  <dc:description/>
  <cp:lastModifiedBy>Fishpool, Mark</cp:lastModifiedBy>
  <cp:revision>1101</cp:revision>
  <cp:lastPrinted>2019-07-11T13:24:49Z</cp:lastPrinted>
  <dcterms:created xsi:type="dcterms:W3CDTF">2019-07-10T13:11:53Z</dcterms:created>
  <dcterms:modified xsi:type="dcterms:W3CDTF">2023-09-16T14:51:56Z</dcterms:modified>
  <cp:category/>
</cp:coreProperties>
</file>